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79" r:id="rId7"/>
  </p:sldIdLst>
  <p:sldSz cx="20104100" cy="11309350"/>
  <p:notesSz cx="20104100" cy="113093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3" autoAdjust="0"/>
    <p:restoredTop sz="94660"/>
  </p:normalViewPr>
  <p:slideViewPr>
    <p:cSldViewPr>
      <p:cViewPr varScale="1">
        <p:scale>
          <a:sx n="65" d="100"/>
          <a:sy n="65" d="100"/>
        </p:scale>
        <p:origin x="660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9900" b="0" i="0">
                <a:solidFill>
                  <a:schemeClr val="bg1"/>
                </a:solidFill>
                <a:latin typeface="Bahnschrift"/>
                <a:cs typeface="Bahnschrif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052050" y="3137475"/>
            <a:ext cx="10052050" cy="8171180"/>
          </a:xfrm>
          <a:custGeom>
            <a:avLst/>
            <a:gdLst/>
            <a:ahLst/>
            <a:cxnLst/>
            <a:rect l="l" t="t" r="r" b="b"/>
            <a:pathLst>
              <a:path w="10052050" h="8171180">
                <a:moveTo>
                  <a:pt x="10052039" y="0"/>
                </a:moveTo>
                <a:lnTo>
                  <a:pt x="0" y="0"/>
                </a:lnTo>
                <a:lnTo>
                  <a:pt x="0" y="8171081"/>
                </a:lnTo>
                <a:lnTo>
                  <a:pt x="10052039" y="8171081"/>
                </a:lnTo>
                <a:lnTo>
                  <a:pt x="10052039" y="0"/>
                </a:lnTo>
                <a:close/>
              </a:path>
            </a:pathLst>
          </a:custGeom>
          <a:solidFill>
            <a:srgbClr val="37394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" y="10"/>
            <a:ext cx="20104100" cy="3137535"/>
          </a:xfrm>
          <a:custGeom>
            <a:avLst/>
            <a:gdLst/>
            <a:ahLst/>
            <a:cxnLst/>
            <a:rect l="l" t="t" r="r" b="b"/>
            <a:pathLst>
              <a:path w="20104100" h="3137535">
                <a:moveTo>
                  <a:pt x="20104089" y="0"/>
                </a:moveTo>
                <a:lnTo>
                  <a:pt x="0" y="0"/>
                </a:lnTo>
                <a:lnTo>
                  <a:pt x="0" y="3137464"/>
                </a:lnTo>
                <a:lnTo>
                  <a:pt x="20104089" y="3137464"/>
                </a:lnTo>
                <a:lnTo>
                  <a:pt x="20104089" y="0"/>
                </a:lnTo>
                <a:close/>
              </a:path>
            </a:pathLst>
          </a:custGeom>
          <a:solidFill>
            <a:srgbClr val="1E1F2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137475"/>
            <a:ext cx="10052049" cy="8171081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052050" y="3137475"/>
            <a:ext cx="10052039" cy="8171081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9900" b="0" i="0">
                <a:solidFill>
                  <a:schemeClr val="bg1"/>
                </a:solidFill>
                <a:latin typeface="Bahnschrift"/>
                <a:cs typeface="Bahnschrif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9900" b="0" i="0">
                <a:solidFill>
                  <a:schemeClr val="bg1"/>
                </a:solidFill>
                <a:latin typeface="Bahnschrift"/>
                <a:cs typeface="Bahnschrif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638938" y="1021376"/>
            <a:ext cx="4826223" cy="15335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900" b="0" i="0">
                <a:solidFill>
                  <a:schemeClr val="bg1"/>
                </a:solidFill>
                <a:latin typeface="Bahnschrift"/>
                <a:cs typeface="Bahnschrif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280005" y="4365658"/>
            <a:ext cx="9544088" cy="59588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0104100" cy="11309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F6E3F95-C700-1991-CD7D-2A67B20E67D9}"/>
              </a:ext>
            </a:extLst>
          </p:cNvPr>
          <p:cNvSpPr txBox="1"/>
          <p:nvPr/>
        </p:nvSpPr>
        <p:spPr>
          <a:xfrm>
            <a:off x="2698749" y="1659618"/>
            <a:ext cx="14401800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Bahnschrift" panose="020B0502040204020203" pitchFamily="34" charset="0"/>
              </a:rPr>
              <a:t>CAPTURING POST-MERGER</a:t>
            </a:r>
          </a:p>
          <a:p>
            <a:pPr algn="ctr"/>
            <a:r>
              <a:rPr lang="en-US" sz="6600" b="1" dirty="0">
                <a:solidFill>
                  <a:schemeClr val="bg1"/>
                </a:solidFill>
                <a:latin typeface="Bahnschrift" panose="020B0502040204020203" pitchFamily="34" charset="0"/>
              </a:rPr>
              <a:t>INTEGRATION LESSONS LEARNED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20104100" cy="3539490"/>
            </a:xfrm>
            <a:custGeom>
              <a:avLst/>
              <a:gdLst/>
              <a:ahLst/>
              <a:cxnLst/>
              <a:rect l="l" t="t" r="r" b="b"/>
              <a:pathLst>
                <a:path w="20104100" h="3539490">
                  <a:moveTo>
                    <a:pt x="20104099" y="0"/>
                  </a:moveTo>
                  <a:lnTo>
                    <a:pt x="0" y="0"/>
                  </a:lnTo>
                  <a:lnTo>
                    <a:pt x="0" y="3539379"/>
                  </a:lnTo>
                  <a:lnTo>
                    <a:pt x="20104099" y="3539379"/>
                  </a:lnTo>
                  <a:lnTo>
                    <a:pt x="20104099" y="0"/>
                  </a:lnTo>
                  <a:close/>
                </a:path>
              </a:pathLst>
            </a:custGeom>
            <a:solidFill>
              <a:srgbClr val="1E1F2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3539379"/>
              <a:ext cx="20104100" cy="2590165"/>
            </a:xfrm>
            <a:custGeom>
              <a:avLst/>
              <a:gdLst/>
              <a:ahLst/>
              <a:cxnLst/>
              <a:rect l="l" t="t" r="r" b="b"/>
              <a:pathLst>
                <a:path w="20104100" h="2590165">
                  <a:moveTo>
                    <a:pt x="20104099" y="0"/>
                  </a:moveTo>
                  <a:lnTo>
                    <a:pt x="0" y="0"/>
                  </a:lnTo>
                  <a:lnTo>
                    <a:pt x="0" y="2589722"/>
                  </a:lnTo>
                  <a:lnTo>
                    <a:pt x="20104099" y="2589722"/>
                  </a:lnTo>
                  <a:lnTo>
                    <a:pt x="20104099" y="0"/>
                  </a:lnTo>
                  <a:close/>
                </a:path>
              </a:pathLst>
            </a:custGeom>
            <a:solidFill>
              <a:srgbClr val="37394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6129111"/>
              <a:ext cx="20104100" cy="2590165"/>
            </a:xfrm>
            <a:custGeom>
              <a:avLst/>
              <a:gdLst/>
              <a:ahLst/>
              <a:cxnLst/>
              <a:rect l="l" t="t" r="r" b="b"/>
              <a:pathLst>
                <a:path w="20104100" h="2590165">
                  <a:moveTo>
                    <a:pt x="20104099" y="0"/>
                  </a:moveTo>
                  <a:lnTo>
                    <a:pt x="0" y="0"/>
                  </a:lnTo>
                  <a:lnTo>
                    <a:pt x="0" y="2589722"/>
                  </a:lnTo>
                  <a:lnTo>
                    <a:pt x="20104099" y="2589722"/>
                  </a:lnTo>
                  <a:lnTo>
                    <a:pt x="20104099" y="0"/>
                  </a:lnTo>
                  <a:close/>
                </a:path>
              </a:pathLst>
            </a:custGeom>
            <a:solidFill>
              <a:srgbClr val="5153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8718833"/>
              <a:ext cx="20104100" cy="2590165"/>
            </a:xfrm>
            <a:custGeom>
              <a:avLst/>
              <a:gdLst/>
              <a:ahLst/>
              <a:cxnLst/>
              <a:rect l="l" t="t" r="r" b="b"/>
              <a:pathLst>
                <a:path w="20104100" h="2590165">
                  <a:moveTo>
                    <a:pt x="20104099" y="0"/>
                  </a:moveTo>
                  <a:lnTo>
                    <a:pt x="0" y="0"/>
                  </a:lnTo>
                  <a:lnTo>
                    <a:pt x="0" y="2589722"/>
                  </a:lnTo>
                  <a:lnTo>
                    <a:pt x="20104099" y="2589722"/>
                  </a:lnTo>
                  <a:lnTo>
                    <a:pt x="20104099" y="0"/>
                  </a:lnTo>
                  <a:close/>
                </a:path>
              </a:pathLst>
            </a:custGeom>
            <a:solidFill>
              <a:srgbClr val="6A6D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4604">
              <a:lnSpc>
                <a:spcPct val="100000"/>
              </a:lnSpc>
              <a:spcBef>
                <a:spcPts val="90"/>
              </a:spcBef>
            </a:pPr>
            <a:r>
              <a:rPr spc="-395" dirty="0"/>
              <a:t>A</a:t>
            </a:r>
            <a:r>
              <a:rPr spc="-105" dirty="0"/>
              <a:t>G</a:t>
            </a:r>
            <a:r>
              <a:rPr spc="-5" dirty="0"/>
              <a:t>EN</a:t>
            </a:r>
            <a:r>
              <a:rPr spc="-290" dirty="0"/>
              <a:t>D</a:t>
            </a:r>
            <a:r>
              <a:rPr spc="-5" dirty="0"/>
              <a:t>A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5962034" y="4365658"/>
            <a:ext cx="8862060" cy="595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  <a:tabLst>
                <a:tab pos="2878455" algn="l"/>
                <a:tab pos="5824855" algn="l"/>
              </a:tabLst>
            </a:pPr>
            <a:r>
              <a:rPr sz="4950" spc="-40" dirty="0">
                <a:solidFill>
                  <a:srgbClr val="FFFFFF"/>
                </a:solidFill>
                <a:latin typeface="Bahnschrift"/>
                <a:cs typeface="Bahnschrift"/>
              </a:rPr>
              <a:t>LESSONS	</a:t>
            </a:r>
            <a:r>
              <a:rPr sz="4950" spc="-10" dirty="0">
                <a:solidFill>
                  <a:srgbClr val="FFFFFF"/>
                </a:solidFill>
                <a:latin typeface="Bahnschrift"/>
                <a:cs typeface="Bahnschrift"/>
              </a:rPr>
              <a:t>LEARNED	</a:t>
            </a:r>
            <a:r>
              <a:rPr sz="4950" spc="-5" dirty="0">
                <a:solidFill>
                  <a:srgbClr val="FFFFFF"/>
                </a:solidFill>
                <a:latin typeface="Bahnschrift"/>
                <a:cs typeface="Bahnschrift"/>
              </a:rPr>
              <a:t>OVERVIEW</a:t>
            </a:r>
            <a:endParaRPr sz="4950" dirty="0">
              <a:latin typeface="Bahnschrift"/>
              <a:cs typeface="Bahnschrift"/>
            </a:endParaRPr>
          </a:p>
          <a:p>
            <a:pPr marL="143510" marR="135255" algn="ctr">
              <a:lnSpc>
                <a:spcPts val="20390"/>
              </a:lnSpc>
              <a:spcBef>
                <a:spcPts val="2890"/>
              </a:spcBef>
              <a:tabLst>
                <a:tab pos="2306320" algn="l"/>
                <a:tab pos="3022600" algn="l"/>
                <a:tab pos="3732529" algn="l"/>
                <a:tab pos="5969000" algn="l"/>
              </a:tabLst>
            </a:pPr>
            <a:r>
              <a:rPr sz="4950" spc="-10" dirty="0">
                <a:solidFill>
                  <a:srgbClr val="FFFFFF"/>
                </a:solidFill>
                <a:latin typeface="Bahnschrift"/>
                <a:cs typeface="Bahnschrift"/>
              </a:rPr>
              <a:t>LE</a:t>
            </a:r>
            <a:r>
              <a:rPr sz="4950" spc="-105" dirty="0">
                <a:solidFill>
                  <a:srgbClr val="FFFFFF"/>
                </a:solidFill>
                <a:latin typeface="Bahnschrift"/>
                <a:cs typeface="Bahnschrift"/>
              </a:rPr>
              <a:t>SS</a:t>
            </a:r>
            <a:r>
              <a:rPr sz="4950" spc="-55" dirty="0">
                <a:solidFill>
                  <a:srgbClr val="FFFFFF"/>
                </a:solidFill>
                <a:latin typeface="Bahnschrift"/>
                <a:cs typeface="Bahnschrift"/>
              </a:rPr>
              <a:t>O</a:t>
            </a:r>
            <a:r>
              <a:rPr sz="4950" spc="-10" dirty="0">
                <a:solidFill>
                  <a:srgbClr val="FFFFFF"/>
                </a:solidFill>
                <a:latin typeface="Bahnschrift"/>
                <a:cs typeface="Bahnschrift"/>
              </a:rPr>
              <a:t>N</a:t>
            </a:r>
            <a:r>
              <a:rPr sz="4950" spc="-5" dirty="0">
                <a:solidFill>
                  <a:srgbClr val="FFFFFF"/>
                </a:solidFill>
                <a:latin typeface="Bahnschrift"/>
                <a:cs typeface="Bahnschrift"/>
              </a:rPr>
              <a:t>S</a:t>
            </a:r>
            <a:r>
              <a:rPr sz="4950" dirty="0">
                <a:solidFill>
                  <a:srgbClr val="FFFFFF"/>
                </a:solidFill>
                <a:latin typeface="Bahnschrift"/>
                <a:cs typeface="Bahnschrift"/>
              </a:rPr>
              <a:t>	</a:t>
            </a:r>
            <a:r>
              <a:rPr sz="4950" spc="-10" dirty="0">
                <a:solidFill>
                  <a:srgbClr val="FFFFFF"/>
                </a:solidFill>
                <a:latin typeface="Bahnschrift"/>
                <a:cs typeface="Bahnschrift"/>
              </a:rPr>
              <a:t>LEARNE</a:t>
            </a:r>
            <a:r>
              <a:rPr sz="4950" spc="-5" dirty="0">
                <a:solidFill>
                  <a:srgbClr val="FFFFFF"/>
                </a:solidFill>
                <a:latin typeface="Bahnschrift"/>
                <a:cs typeface="Bahnschrift"/>
              </a:rPr>
              <a:t>D</a:t>
            </a:r>
            <a:r>
              <a:rPr sz="4950" dirty="0">
                <a:solidFill>
                  <a:srgbClr val="FFFFFF"/>
                </a:solidFill>
                <a:latin typeface="Bahnschrift"/>
                <a:cs typeface="Bahnschrift"/>
              </a:rPr>
              <a:t>	</a:t>
            </a:r>
            <a:r>
              <a:rPr sz="4950" spc="-5" dirty="0">
                <a:solidFill>
                  <a:srgbClr val="FFFFFF"/>
                </a:solidFill>
                <a:latin typeface="Bahnschrift"/>
                <a:cs typeface="Bahnschrift"/>
              </a:rPr>
              <a:t>EXAM</a:t>
            </a:r>
            <a:r>
              <a:rPr sz="4950" spc="-55" dirty="0">
                <a:solidFill>
                  <a:srgbClr val="FFFFFF"/>
                </a:solidFill>
                <a:latin typeface="Bahnschrift"/>
                <a:cs typeface="Bahnschrift"/>
              </a:rPr>
              <a:t>P</a:t>
            </a:r>
            <a:r>
              <a:rPr sz="4950" spc="-10" dirty="0">
                <a:solidFill>
                  <a:srgbClr val="FFFFFF"/>
                </a:solidFill>
                <a:latin typeface="Bahnschrift"/>
                <a:cs typeface="Bahnschrift"/>
              </a:rPr>
              <a:t>LE</a:t>
            </a:r>
            <a:r>
              <a:rPr lang="en-US" sz="4950" spc="-10" dirty="0">
                <a:solidFill>
                  <a:srgbClr val="FFFFFF"/>
                </a:solidFill>
                <a:latin typeface="Bahnschrift"/>
                <a:cs typeface="Bahnschrift"/>
              </a:rPr>
              <a:t> </a:t>
            </a:r>
            <a:r>
              <a:rPr sz="4950" spc="10" dirty="0">
                <a:solidFill>
                  <a:srgbClr val="FFFFFF"/>
                </a:solidFill>
                <a:latin typeface="Bahnschrift"/>
                <a:cs typeface="Bahnschrift"/>
              </a:rPr>
              <a:t>TIMING	</a:t>
            </a:r>
            <a:r>
              <a:rPr sz="4950" spc="-10" dirty="0">
                <a:solidFill>
                  <a:srgbClr val="FFFFFF"/>
                </a:solidFill>
                <a:latin typeface="Bahnschrift"/>
                <a:cs typeface="Bahnschrift"/>
              </a:rPr>
              <a:t>AND	</a:t>
            </a:r>
            <a:r>
              <a:rPr sz="4950" spc="-80" dirty="0">
                <a:solidFill>
                  <a:srgbClr val="FFFFFF"/>
                </a:solidFill>
                <a:latin typeface="Bahnschrift"/>
                <a:cs typeface="Bahnschrift"/>
              </a:rPr>
              <a:t>APPROACH</a:t>
            </a:r>
            <a:endParaRPr sz="4950" dirty="0">
              <a:latin typeface="Bahnschrift"/>
              <a:cs typeface="Bahnschrif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93EF453-2EE3-DB3F-CF21-5B7288E7F437}"/>
              </a:ext>
            </a:extLst>
          </p:cNvPr>
          <p:cNvSpPr txBox="1"/>
          <p:nvPr/>
        </p:nvSpPr>
        <p:spPr>
          <a:xfrm>
            <a:off x="19437498" y="10664765"/>
            <a:ext cx="4443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01</a:t>
            </a:r>
          </a:p>
        </p:txBody>
      </p:sp>
      <p:sp>
        <p:nvSpPr>
          <p:cNvPr id="10" name="Holder 5">
            <a:extLst>
              <a:ext uri="{FF2B5EF4-FFF2-40B4-BE49-F238E27FC236}">
                <a16:creationId xmlns:a16="http://schemas.microsoft.com/office/drawing/2014/main" id="{A9E7D991-4D9B-54A5-44C3-474467D157FB}"/>
              </a:ext>
            </a:extLst>
          </p:cNvPr>
          <p:cNvSpPr txBox="1">
            <a:spLocks/>
          </p:cNvSpPr>
          <p:nvPr/>
        </p:nvSpPr>
        <p:spPr>
          <a:xfrm>
            <a:off x="397495" y="10726320"/>
            <a:ext cx="500635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kern="1200" dirty="0">
                <a:solidFill>
                  <a:schemeClr val="bg1"/>
                </a:solidFill>
                <a:effectLst/>
                <a:ea typeface="Verdana" panose="020B0604030504040204" pitchFamily="34" charset="0"/>
                <a:cs typeface="Verdana" panose="020B0604030504040204" pitchFamily="34" charset="0"/>
              </a:rPr>
              <a:t>© 100-Day Advisors    MandAPlaybook.com</a:t>
            </a:r>
            <a:endParaRPr lang="en-US" dirty="0">
              <a:solidFill>
                <a:schemeClr val="bg1"/>
              </a:solidFill>
              <a:effectLst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32133" y="846096"/>
            <a:ext cx="15255240" cy="12820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977765" algn="l"/>
                <a:tab pos="10055860" algn="l"/>
              </a:tabLst>
            </a:pPr>
            <a:r>
              <a:rPr sz="8250" spc="75" dirty="0"/>
              <a:t>LESSONS	</a:t>
            </a:r>
            <a:r>
              <a:rPr sz="8250" spc="130" dirty="0"/>
              <a:t>LEARNED	</a:t>
            </a:r>
            <a:r>
              <a:rPr sz="8250" spc="160" dirty="0"/>
              <a:t>OVERVIEW</a:t>
            </a:r>
            <a:endParaRPr sz="8250"/>
          </a:p>
        </p:txBody>
      </p:sp>
      <p:sp>
        <p:nvSpPr>
          <p:cNvPr id="3" name="object 3"/>
          <p:cNvSpPr txBox="1"/>
          <p:nvPr/>
        </p:nvSpPr>
        <p:spPr>
          <a:xfrm>
            <a:off x="1460094" y="3714486"/>
            <a:ext cx="5501640" cy="8534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tabLst>
                <a:tab pos="1614170" algn="l"/>
                <a:tab pos="2684145" algn="l"/>
                <a:tab pos="3869690" algn="l"/>
                <a:tab pos="4939030" algn="l"/>
              </a:tabLst>
            </a:pPr>
            <a:r>
              <a:rPr sz="5400" spc="50" dirty="0">
                <a:solidFill>
                  <a:srgbClr val="FFFFFF"/>
                </a:solidFill>
                <a:latin typeface="Bahnschrift"/>
                <a:cs typeface="Bahnschrift"/>
              </a:rPr>
              <a:t>W</a:t>
            </a:r>
            <a:r>
              <a:rPr sz="5400" spc="125" dirty="0">
                <a:solidFill>
                  <a:srgbClr val="FFFFFF"/>
                </a:solidFill>
                <a:latin typeface="Bahnschrift"/>
                <a:cs typeface="Bahnschrift"/>
              </a:rPr>
              <a:t>H</a:t>
            </a:r>
            <a:r>
              <a:rPr sz="5400" spc="15" dirty="0">
                <a:solidFill>
                  <a:srgbClr val="FFFFFF"/>
                </a:solidFill>
                <a:latin typeface="Bahnschrift"/>
                <a:cs typeface="Bahnschrift"/>
              </a:rPr>
              <a:t>Y</a:t>
            </a:r>
            <a:r>
              <a:rPr sz="5400" dirty="0">
                <a:solidFill>
                  <a:srgbClr val="FFFFFF"/>
                </a:solidFill>
                <a:latin typeface="Bahnschrift"/>
                <a:cs typeface="Bahnschrift"/>
              </a:rPr>
              <a:t>	</a:t>
            </a:r>
            <a:r>
              <a:rPr sz="5400" spc="-90" dirty="0">
                <a:solidFill>
                  <a:srgbClr val="FFFFFF"/>
                </a:solidFill>
                <a:latin typeface="Bahnschrift"/>
                <a:cs typeface="Bahnschrift"/>
              </a:rPr>
              <a:t>D</a:t>
            </a:r>
            <a:r>
              <a:rPr sz="5400" spc="20" dirty="0">
                <a:solidFill>
                  <a:srgbClr val="FFFFFF"/>
                </a:solidFill>
                <a:latin typeface="Bahnschrift"/>
                <a:cs typeface="Bahnschrift"/>
              </a:rPr>
              <a:t>O</a:t>
            </a:r>
            <a:r>
              <a:rPr sz="5400" dirty="0">
                <a:solidFill>
                  <a:srgbClr val="FFFFFF"/>
                </a:solidFill>
                <a:latin typeface="Bahnschrift"/>
                <a:cs typeface="Bahnschrift"/>
              </a:rPr>
              <a:t>	</a:t>
            </a:r>
            <a:r>
              <a:rPr sz="5400" spc="50" dirty="0">
                <a:solidFill>
                  <a:srgbClr val="FFFFFF"/>
                </a:solidFill>
                <a:latin typeface="Bahnschrift"/>
                <a:cs typeface="Bahnschrift"/>
              </a:rPr>
              <a:t>W</a:t>
            </a:r>
            <a:r>
              <a:rPr sz="5400" spc="15" dirty="0">
                <a:solidFill>
                  <a:srgbClr val="FFFFFF"/>
                </a:solidFill>
                <a:latin typeface="Bahnschrift"/>
                <a:cs typeface="Bahnschrift"/>
              </a:rPr>
              <a:t>E</a:t>
            </a:r>
            <a:r>
              <a:rPr sz="5400" dirty="0">
                <a:solidFill>
                  <a:srgbClr val="FFFFFF"/>
                </a:solidFill>
                <a:latin typeface="Bahnschrift"/>
                <a:cs typeface="Bahnschrift"/>
              </a:rPr>
              <a:t>	</a:t>
            </a:r>
            <a:r>
              <a:rPr sz="5400" spc="-90" dirty="0">
                <a:solidFill>
                  <a:srgbClr val="FFFFFF"/>
                </a:solidFill>
                <a:latin typeface="Bahnschrift"/>
                <a:cs typeface="Bahnschrift"/>
              </a:rPr>
              <a:t>D</a:t>
            </a:r>
            <a:r>
              <a:rPr sz="5400" spc="20" dirty="0">
                <a:solidFill>
                  <a:srgbClr val="FFFFFF"/>
                </a:solidFill>
                <a:latin typeface="Bahnschrift"/>
                <a:cs typeface="Bahnschrift"/>
              </a:rPr>
              <a:t>O</a:t>
            </a:r>
            <a:r>
              <a:rPr sz="5400" dirty="0">
                <a:solidFill>
                  <a:srgbClr val="FFFFFF"/>
                </a:solidFill>
                <a:latin typeface="Bahnschrift"/>
                <a:cs typeface="Bahnschrift"/>
              </a:rPr>
              <a:t>	</a:t>
            </a:r>
            <a:r>
              <a:rPr sz="5400" spc="215" dirty="0">
                <a:solidFill>
                  <a:srgbClr val="FFFFFF"/>
                </a:solidFill>
                <a:latin typeface="Bahnschrift"/>
                <a:cs typeface="Bahnschrift"/>
              </a:rPr>
              <a:t>I</a:t>
            </a:r>
            <a:r>
              <a:rPr sz="5400" spc="15" dirty="0">
                <a:solidFill>
                  <a:srgbClr val="FFFFFF"/>
                </a:solidFill>
                <a:latin typeface="Bahnschrift"/>
                <a:cs typeface="Bahnschrift"/>
              </a:rPr>
              <a:t>T</a:t>
            </a:r>
            <a:endParaRPr sz="5400">
              <a:latin typeface="Bahnschrift"/>
              <a:cs typeface="Bahnschrif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032384" y="5584415"/>
            <a:ext cx="6774016" cy="2969895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12700" marR="5080">
              <a:lnSpc>
                <a:spcPts val="3490"/>
              </a:lnSpc>
              <a:spcBef>
                <a:spcPts val="409"/>
              </a:spcBef>
            </a:pPr>
            <a:r>
              <a:rPr sz="310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Enhance</a:t>
            </a:r>
            <a:r>
              <a:rPr sz="3100" spc="30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the</a:t>
            </a:r>
            <a:r>
              <a:rPr sz="3100" spc="29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3100" spc="-1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outcomes</a:t>
            </a:r>
            <a:r>
              <a:rPr sz="3100" spc="29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310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of</a:t>
            </a:r>
            <a:r>
              <a:rPr sz="3100" spc="30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the</a:t>
            </a:r>
            <a:r>
              <a:rPr sz="3100" spc="29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3100" spc="-1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current</a:t>
            </a:r>
            <a:r>
              <a:rPr lang="en-US" sz="3100" spc="-1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310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integration</a:t>
            </a:r>
            <a:endParaRPr sz="3100" dirty="0">
              <a:latin typeface="Bahnschrift Light" panose="020B0502040204020203" pitchFamily="34" charset="0"/>
              <a:cs typeface="Bahnschrift"/>
            </a:endParaRPr>
          </a:p>
          <a:p>
            <a:pPr>
              <a:lnSpc>
                <a:spcPct val="100000"/>
              </a:lnSpc>
            </a:pPr>
            <a:endParaRPr sz="3700" dirty="0">
              <a:latin typeface="Bahnschrift Light" panose="020B0502040204020203" pitchFamily="34" charset="0"/>
              <a:cs typeface="Bahnschrift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3750" dirty="0">
              <a:latin typeface="Bahnschrift Light" panose="020B0502040204020203" pitchFamily="34" charset="0"/>
              <a:cs typeface="Bahnschrift"/>
            </a:endParaRPr>
          </a:p>
          <a:p>
            <a:pPr marL="12700" marR="1011555">
              <a:lnSpc>
                <a:spcPts val="3490"/>
              </a:lnSpc>
            </a:pPr>
            <a:r>
              <a:rPr sz="3100" spc="-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Further</a:t>
            </a:r>
            <a:r>
              <a:rPr sz="310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enhance</a:t>
            </a:r>
            <a:r>
              <a:rPr sz="310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planning</a:t>
            </a:r>
            <a:r>
              <a:rPr sz="310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and</a:t>
            </a:r>
            <a:r>
              <a:rPr lang="en-US" sz="3100" spc="-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3100" spc="-2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execution</a:t>
            </a:r>
            <a:r>
              <a:rPr sz="3100" spc="28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310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of</a:t>
            </a:r>
            <a:r>
              <a:rPr sz="3100" spc="29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3100" spc="-2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future</a:t>
            </a:r>
            <a:r>
              <a:rPr sz="3100" spc="29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310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integrations</a:t>
            </a:r>
            <a:endParaRPr sz="3100" dirty="0">
              <a:latin typeface="Bahnschrift Light" panose="020B0502040204020203" pitchFamily="34" charset="0"/>
              <a:cs typeface="Bahnschrift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374182" y="5638575"/>
            <a:ext cx="10137140" cy="4502150"/>
            <a:chOff x="1374182" y="5638575"/>
            <a:chExt cx="10137140" cy="4502150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74182" y="5769212"/>
              <a:ext cx="213407" cy="21339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74182" y="7804851"/>
              <a:ext cx="213407" cy="21339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297701" y="5638575"/>
              <a:ext cx="213407" cy="21339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297701" y="7587114"/>
              <a:ext cx="213407" cy="213396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297701" y="9926883"/>
              <a:ext cx="213407" cy="213396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11282153" y="3714482"/>
            <a:ext cx="7189206" cy="8534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tabLst>
                <a:tab pos="2011045" algn="l"/>
                <a:tab pos="2972435" algn="l"/>
              </a:tabLst>
            </a:pPr>
            <a:r>
              <a:rPr sz="5400" spc="50" dirty="0">
                <a:solidFill>
                  <a:srgbClr val="FFFFFF"/>
                </a:solidFill>
                <a:latin typeface="Bahnschrift"/>
                <a:cs typeface="Bahnschrift"/>
              </a:rPr>
              <a:t>W</a:t>
            </a:r>
            <a:r>
              <a:rPr sz="5400" spc="-35" dirty="0">
                <a:solidFill>
                  <a:srgbClr val="FFFFFF"/>
                </a:solidFill>
                <a:latin typeface="Bahnschrift"/>
                <a:cs typeface="Bahnschrift"/>
              </a:rPr>
              <a:t>H</a:t>
            </a:r>
            <a:r>
              <a:rPr sz="5400" spc="-90" dirty="0">
                <a:solidFill>
                  <a:srgbClr val="FFFFFF"/>
                </a:solidFill>
                <a:latin typeface="Bahnschrift"/>
                <a:cs typeface="Bahnschrift"/>
              </a:rPr>
              <a:t>A</a:t>
            </a:r>
            <a:r>
              <a:rPr sz="5400" spc="15" dirty="0">
                <a:solidFill>
                  <a:srgbClr val="FFFFFF"/>
                </a:solidFill>
                <a:latin typeface="Bahnschrift"/>
                <a:cs typeface="Bahnschrift"/>
              </a:rPr>
              <a:t>T</a:t>
            </a:r>
            <a:r>
              <a:rPr sz="5400" dirty="0">
                <a:solidFill>
                  <a:srgbClr val="FFFFFF"/>
                </a:solidFill>
                <a:latin typeface="Bahnschrift"/>
                <a:cs typeface="Bahnschrift"/>
              </a:rPr>
              <a:t>	</a:t>
            </a:r>
            <a:r>
              <a:rPr sz="5400" spc="10" dirty="0">
                <a:solidFill>
                  <a:srgbClr val="FFFFFF"/>
                </a:solidFill>
                <a:latin typeface="Bahnschrift"/>
                <a:cs typeface="Bahnschrift"/>
              </a:rPr>
              <a:t>T</a:t>
            </a:r>
            <a:r>
              <a:rPr sz="5400" spc="20" dirty="0">
                <a:solidFill>
                  <a:srgbClr val="FFFFFF"/>
                </a:solidFill>
                <a:latin typeface="Bahnschrift"/>
                <a:cs typeface="Bahnschrift"/>
              </a:rPr>
              <a:t>O</a:t>
            </a:r>
            <a:r>
              <a:rPr sz="5400" dirty="0">
                <a:solidFill>
                  <a:srgbClr val="FFFFFF"/>
                </a:solidFill>
                <a:latin typeface="Bahnschrift"/>
                <a:cs typeface="Bahnschrift"/>
              </a:rPr>
              <a:t>	</a:t>
            </a:r>
            <a:r>
              <a:rPr sz="5400" spc="-145" dirty="0">
                <a:solidFill>
                  <a:srgbClr val="FFFFFF"/>
                </a:solidFill>
                <a:latin typeface="Bahnschrift"/>
                <a:cs typeface="Bahnschrift"/>
              </a:rPr>
              <a:t>C</a:t>
            </a:r>
            <a:r>
              <a:rPr sz="5400" spc="15" dirty="0">
                <a:solidFill>
                  <a:srgbClr val="FFFFFF"/>
                </a:solidFill>
                <a:latin typeface="Bahnschrift"/>
                <a:cs typeface="Bahnschrift"/>
              </a:rPr>
              <a:t>A</a:t>
            </a:r>
            <a:r>
              <a:rPr sz="5400" spc="325" dirty="0">
                <a:solidFill>
                  <a:srgbClr val="FFFFFF"/>
                </a:solidFill>
                <a:latin typeface="Bahnschrift"/>
                <a:cs typeface="Bahnschrift"/>
              </a:rPr>
              <a:t>P</a:t>
            </a:r>
            <a:r>
              <a:rPr sz="5400" spc="10" dirty="0">
                <a:solidFill>
                  <a:srgbClr val="FFFFFF"/>
                </a:solidFill>
                <a:latin typeface="Bahnschrift"/>
                <a:cs typeface="Bahnschrift"/>
              </a:rPr>
              <a:t>T</a:t>
            </a:r>
            <a:r>
              <a:rPr sz="5400" spc="-35" dirty="0">
                <a:solidFill>
                  <a:srgbClr val="FFFFFF"/>
                </a:solidFill>
                <a:latin typeface="Bahnschrift"/>
                <a:cs typeface="Bahnschrift"/>
              </a:rPr>
              <a:t>U</a:t>
            </a:r>
            <a:r>
              <a:rPr sz="5400" spc="15" dirty="0">
                <a:solidFill>
                  <a:srgbClr val="FFFFFF"/>
                </a:solidFill>
                <a:latin typeface="Bahnschrift"/>
                <a:cs typeface="Bahnschrift"/>
              </a:rPr>
              <a:t>RE</a:t>
            </a:r>
            <a:endParaRPr sz="5400" dirty="0">
              <a:latin typeface="Bahnschrift"/>
              <a:cs typeface="Bahnschrif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1854442" y="5471833"/>
            <a:ext cx="7189207" cy="5297603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12700" marR="874394">
              <a:lnSpc>
                <a:spcPts val="3490"/>
              </a:lnSpc>
              <a:spcBef>
                <a:spcPts val="409"/>
              </a:spcBef>
            </a:pPr>
            <a:r>
              <a:rPr sz="3100" spc="-3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Key</a:t>
            </a:r>
            <a:r>
              <a:rPr sz="3100" spc="-3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learnings</a:t>
            </a:r>
            <a:r>
              <a:rPr sz="310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that</a:t>
            </a:r>
            <a:r>
              <a:rPr sz="310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3100" spc="-1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relate</a:t>
            </a:r>
            <a:r>
              <a:rPr sz="3100" spc="-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to</a:t>
            </a:r>
            <a:r>
              <a:rPr sz="310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the</a:t>
            </a:r>
            <a:r>
              <a:rPr lang="en-US" sz="3100" spc="-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310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integration</a:t>
            </a:r>
            <a:r>
              <a:rPr sz="3100" spc="29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planning</a:t>
            </a:r>
            <a:r>
              <a:rPr sz="3100" spc="29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and</a:t>
            </a:r>
            <a:r>
              <a:rPr sz="3100" spc="29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3100" spc="-2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execution</a:t>
            </a:r>
            <a:r>
              <a:rPr lang="en-US" sz="3100" spc="-2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310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of</a:t>
            </a:r>
            <a:r>
              <a:rPr sz="3100" spc="30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this</a:t>
            </a:r>
            <a:r>
              <a:rPr sz="3100" spc="30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deal</a:t>
            </a:r>
            <a:r>
              <a:rPr sz="3100" spc="29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to</a:t>
            </a:r>
            <a:r>
              <a:rPr sz="3100" spc="30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date</a:t>
            </a:r>
            <a:endParaRPr sz="3100" dirty="0">
              <a:latin typeface="Bahnschrift Light" panose="020B0502040204020203" pitchFamily="34" charset="0"/>
              <a:cs typeface="Bahnschrift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4250" dirty="0">
              <a:latin typeface="Bahnschrift Light" panose="020B0502040204020203" pitchFamily="34" charset="0"/>
              <a:cs typeface="Bahnschrift"/>
            </a:endParaRPr>
          </a:p>
          <a:p>
            <a:pPr marL="12700" marR="138430">
              <a:lnSpc>
                <a:spcPts val="3490"/>
              </a:lnSpc>
              <a:spcBef>
                <a:spcPts val="5"/>
              </a:spcBef>
            </a:pPr>
            <a:r>
              <a:rPr sz="310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Categorize</a:t>
            </a:r>
            <a:r>
              <a:rPr sz="3100" spc="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3100" spc="-8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by:</a:t>
            </a:r>
            <a:r>
              <a:rPr sz="3100" spc="-8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Approach,</a:t>
            </a:r>
            <a:r>
              <a:rPr sz="310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Customer</a:t>
            </a:r>
            <a:r>
              <a:rPr lang="en-US" sz="310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Experience,</a:t>
            </a:r>
            <a:r>
              <a:rPr sz="310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3100" spc="-1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Employee</a:t>
            </a:r>
            <a:r>
              <a:rPr sz="3100" spc="-1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Experience,</a:t>
            </a:r>
            <a:r>
              <a:rPr lang="en-US" sz="3100" spc="-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3100" spc="-1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Project</a:t>
            </a:r>
            <a:r>
              <a:rPr sz="3100" spc="29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Management,</a:t>
            </a:r>
            <a:r>
              <a:rPr sz="3100" spc="29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3100" spc="-1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Schedule,</a:t>
            </a:r>
            <a:r>
              <a:rPr sz="3100" spc="30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3100" spc="-1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Scope,</a:t>
            </a:r>
            <a:r>
              <a:rPr lang="en-US" sz="3100" spc="-1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3100" spc="-2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Value</a:t>
            </a:r>
            <a:r>
              <a:rPr sz="3100" spc="29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3100" spc="-1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Drivers,</a:t>
            </a:r>
            <a:r>
              <a:rPr sz="3100" spc="30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3100" spc="-2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etc.</a:t>
            </a:r>
            <a:endParaRPr sz="3100" dirty="0">
              <a:latin typeface="Bahnschrift Light" panose="020B0502040204020203" pitchFamily="34" charset="0"/>
              <a:cs typeface="Bahnschrift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3500" dirty="0">
              <a:latin typeface="Bahnschrift Light" panose="020B0502040204020203" pitchFamily="34" charset="0"/>
              <a:cs typeface="Bahnschrift"/>
            </a:endParaRPr>
          </a:p>
          <a:p>
            <a:pPr marL="12700" marR="5080">
              <a:lnSpc>
                <a:spcPts val="3490"/>
              </a:lnSpc>
            </a:pPr>
            <a:r>
              <a:rPr sz="3100" spc="-2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Cover</a:t>
            </a:r>
            <a:r>
              <a:rPr sz="3100" spc="30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310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items</a:t>
            </a:r>
            <a:r>
              <a:rPr sz="3100" spc="30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that</a:t>
            </a:r>
            <a:r>
              <a:rPr sz="3100" spc="30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3100" spc="-1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went</a:t>
            </a:r>
            <a:r>
              <a:rPr sz="3100" spc="30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3100" spc="-1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particularly</a:t>
            </a:r>
            <a:r>
              <a:rPr sz="3100" spc="30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3100" spc="-1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well,</a:t>
            </a:r>
            <a:r>
              <a:rPr lang="en-US" sz="3100" spc="-1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and</a:t>
            </a:r>
            <a:r>
              <a:rPr sz="3100" spc="29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310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items</a:t>
            </a:r>
            <a:r>
              <a:rPr sz="3100" spc="29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that</a:t>
            </a:r>
            <a:r>
              <a:rPr sz="3100" spc="30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3100" spc="-1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could</a:t>
            </a:r>
            <a:r>
              <a:rPr sz="3100" spc="29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310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be</a:t>
            </a:r>
            <a:r>
              <a:rPr sz="3100" spc="30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done</a:t>
            </a:r>
            <a:r>
              <a:rPr sz="3100" spc="30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310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better</a:t>
            </a:r>
            <a:endParaRPr sz="3100" dirty="0">
              <a:latin typeface="Bahnschrift Light" panose="020B0502040204020203" pitchFamily="34" charset="0"/>
              <a:cs typeface="Bahnschrif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9A22FD6-6DC7-C162-EB20-3BBFBCEC9842}"/>
              </a:ext>
            </a:extLst>
          </p:cNvPr>
          <p:cNvSpPr txBox="1"/>
          <p:nvPr/>
        </p:nvSpPr>
        <p:spPr>
          <a:xfrm>
            <a:off x="19437498" y="10664765"/>
            <a:ext cx="4443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02</a:t>
            </a:r>
          </a:p>
        </p:txBody>
      </p:sp>
      <p:sp>
        <p:nvSpPr>
          <p:cNvPr id="14" name="Holder 5">
            <a:extLst>
              <a:ext uri="{FF2B5EF4-FFF2-40B4-BE49-F238E27FC236}">
                <a16:creationId xmlns:a16="http://schemas.microsoft.com/office/drawing/2014/main" id="{73A69CFA-A54F-7153-7667-72C488B8AEF5}"/>
              </a:ext>
            </a:extLst>
          </p:cNvPr>
          <p:cNvSpPr txBox="1">
            <a:spLocks/>
          </p:cNvSpPr>
          <p:nvPr/>
        </p:nvSpPr>
        <p:spPr>
          <a:xfrm>
            <a:off x="397495" y="10726320"/>
            <a:ext cx="500635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kern="1200" dirty="0">
                <a:solidFill>
                  <a:schemeClr val="bg1"/>
                </a:solidFill>
                <a:effectLst/>
                <a:ea typeface="Verdana" panose="020B0604030504040204" pitchFamily="34" charset="0"/>
                <a:cs typeface="Verdana" panose="020B0604030504040204" pitchFamily="34" charset="0"/>
              </a:rPr>
              <a:t>© 100-Day Advisors    MandAPlaybook.com</a:t>
            </a:r>
            <a:endParaRPr lang="en-US" dirty="0">
              <a:solidFill>
                <a:schemeClr val="bg1"/>
              </a:solidFill>
              <a:effectLst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8209"/>
            <a:ext cx="20104100" cy="11300460"/>
          </a:xfrm>
          <a:custGeom>
            <a:avLst/>
            <a:gdLst/>
            <a:ahLst/>
            <a:cxnLst/>
            <a:rect l="l" t="t" r="r" b="b"/>
            <a:pathLst>
              <a:path w="20104100" h="11300460">
                <a:moveTo>
                  <a:pt x="20104099" y="0"/>
                </a:moveTo>
                <a:lnTo>
                  <a:pt x="0" y="0"/>
                </a:lnTo>
                <a:lnTo>
                  <a:pt x="0" y="11300347"/>
                </a:lnTo>
                <a:lnTo>
                  <a:pt x="20104099" y="11300347"/>
                </a:lnTo>
                <a:lnTo>
                  <a:pt x="20104099" y="0"/>
                </a:lnTo>
                <a:close/>
              </a:path>
            </a:pathLst>
          </a:custGeom>
          <a:solidFill>
            <a:srgbClr val="1E1F2A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222250" y="-7574"/>
            <a:ext cx="20104100" cy="11308715"/>
            <a:chOff x="0" y="0"/>
            <a:chExt cx="20104100" cy="1130871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" y="10"/>
              <a:ext cx="20104089" cy="1130854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0"/>
              <a:ext cx="20104100" cy="3539490"/>
            </a:xfrm>
            <a:custGeom>
              <a:avLst/>
              <a:gdLst/>
              <a:ahLst/>
              <a:cxnLst/>
              <a:rect l="l" t="t" r="r" b="b"/>
              <a:pathLst>
                <a:path w="20104100" h="3539490">
                  <a:moveTo>
                    <a:pt x="20104099" y="0"/>
                  </a:moveTo>
                  <a:lnTo>
                    <a:pt x="0" y="0"/>
                  </a:lnTo>
                  <a:lnTo>
                    <a:pt x="0" y="3539379"/>
                  </a:lnTo>
                  <a:lnTo>
                    <a:pt x="20104099" y="3539379"/>
                  </a:lnTo>
                  <a:lnTo>
                    <a:pt x="20104099" y="0"/>
                  </a:lnTo>
                  <a:close/>
                </a:path>
              </a:pathLst>
            </a:custGeom>
            <a:solidFill>
              <a:srgbClr val="1E1F2A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3483967"/>
              <a:ext cx="20104100" cy="2590165"/>
            </a:xfrm>
            <a:custGeom>
              <a:avLst/>
              <a:gdLst/>
              <a:ahLst/>
              <a:cxnLst/>
              <a:rect l="l" t="t" r="r" b="b"/>
              <a:pathLst>
                <a:path w="20104100" h="2590165">
                  <a:moveTo>
                    <a:pt x="20104099" y="0"/>
                  </a:moveTo>
                  <a:lnTo>
                    <a:pt x="0" y="0"/>
                  </a:lnTo>
                  <a:lnTo>
                    <a:pt x="0" y="2589722"/>
                  </a:lnTo>
                  <a:lnTo>
                    <a:pt x="20104099" y="2589722"/>
                  </a:lnTo>
                  <a:lnTo>
                    <a:pt x="20104099" y="0"/>
                  </a:lnTo>
                  <a:close/>
                </a:path>
              </a:pathLst>
            </a:custGeom>
            <a:solidFill>
              <a:srgbClr val="373949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6073689"/>
              <a:ext cx="20104100" cy="2590165"/>
            </a:xfrm>
            <a:custGeom>
              <a:avLst/>
              <a:gdLst/>
              <a:ahLst/>
              <a:cxnLst/>
              <a:rect l="l" t="t" r="r" b="b"/>
              <a:pathLst>
                <a:path w="20104100" h="2590165">
                  <a:moveTo>
                    <a:pt x="20104099" y="0"/>
                  </a:moveTo>
                  <a:lnTo>
                    <a:pt x="0" y="0"/>
                  </a:lnTo>
                  <a:lnTo>
                    <a:pt x="0" y="2589722"/>
                  </a:lnTo>
                  <a:lnTo>
                    <a:pt x="20104099" y="2589722"/>
                  </a:lnTo>
                  <a:lnTo>
                    <a:pt x="20104099" y="0"/>
                  </a:lnTo>
                  <a:close/>
                </a:path>
              </a:pathLst>
            </a:custGeom>
            <a:solidFill>
              <a:srgbClr val="515369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8663422"/>
              <a:ext cx="20104100" cy="2590165"/>
            </a:xfrm>
            <a:custGeom>
              <a:avLst/>
              <a:gdLst/>
              <a:ahLst/>
              <a:cxnLst/>
              <a:rect l="l" t="t" r="r" b="b"/>
              <a:pathLst>
                <a:path w="20104100" h="2590165">
                  <a:moveTo>
                    <a:pt x="20104099" y="0"/>
                  </a:moveTo>
                  <a:lnTo>
                    <a:pt x="0" y="0"/>
                  </a:lnTo>
                  <a:lnTo>
                    <a:pt x="0" y="2589722"/>
                  </a:lnTo>
                  <a:lnTo>
                    <a:pt x="20104099" y="2589722"/>
                  </a:lnTo>
                  <a:lnTo>
                    <a:pt x="20104099" y="0"/>
                  </a:lnTo>
                  <a:close/>
                </a:path>
              </a:pathLst>
            </a:custGeom>
            <a:solidFill>
              <a:srgbClr val="6A6D88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695332" y="613088"/>
            <a:ext cx="16413480" cy="12820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977765" algn="l"/>
                <a:tab pos="10055860" algn="l"/>
                <a:tab pos="15086330" algn="l"/>
              </a:tabLst>
            </a:pPr>
            <a:r>
              <a:rPr sz="8250" spc="155" dirty="0"/>
              <a:t>LE</a:t>
            </a:r>
            <a:r>
              <a:rPr sz="8250" spc="-10" dirty="0"/>
              <a:t>S</a:t>
            </a:r>
            <a:r>
              <a:rPr sz="8250" spc="-5" dirty="0"/>
              <a:t>S</a:t>
            </a:r>
            <a:r>
              <a:rPr sz="8250" spc="75" dirty="0"/>
              <a:t>O</a:t>
            </a:r>
            <a:r>
              <a:rPr sz="8250" spc="155" dirty="0"/>
              <a:t>N</a:t>
            </a:r>
            <a:r>
              <a:rPr sz="8250" spc="-5" dirty="0"/>
              <a:t>S</a:t>
            </a:r>
            <a:r>
              <a:rPr sz="8250" dirty="0"/>
              <a:t>	</a:t>
            </a:r>
            <a:r>
              <a:rPr sz="8250" spc="155" dirty="0"/>
              <a:t>LEARNE</a:t>
            </a:r>
            <a:r>
              <a:rPr sz="8250" spc="-5" dirty="0"/>
              <a:t>D</a:t>
            </a:r>
            <a:r>
              <a:rPr sz="8250" dirty="0"/>
              <a:t>	</a:t>
            </a:r>
            <a:r>
              <a:rPr sz="8250" spc="160" dirty="0"/>
              <a:t>EXAM</a:t>
            </a:r>
            <a:r>
              <a:rPr sz="8250" spc="75" dirty="0"/>
              <a:t>P</a:t>
            </a:r>
            <a:r>
              <a:rPr sz="8250" spc="155" dirty="0"/>
              <a:t>L</a:t>
            </a:r>
            <a:r>
              <a:rPr sz="8250" spc="-5" dirty="0"/>
              <a:t>E</a:t>
            </a:r>
            <a:r>
              <a:rPr sz="8250" dirty="0"/>
              <a:t>	</a:t>
            </a:r>
            <a:r>
              <a:rPr sz="8250" spc="155" dirty="0"/>
              <a:t>(2)</a:t>
            </a:r>
            <a:endParaRPr sz="8250"/>
          </a:p>
        </p:txBody>
      </p:sp>
      <p:sp>
        <p:nvSpPr>
          <p:cNvPr id="10" name="object 10"/>
          <p:cNvSpPr txBox="1"/>
          <p:nvPr/>
        </p:nvSpPr>
        <p:spPr>
          <a:xfrm>
            <a:off x="2168219" y="2684708"/>
            <a:ext cx="194818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30" dirty="0">
                <a:solidFill>
                  <a:srgbClr val="FFFFFF"/>
                </a:solidFill>
                <a:latin typeface="Bahnschrift"/>
                <a:cs typeface="Bahnschrift"/>
              </a:rPr>
              <a:t>CATEGORY</a:t>
            </a:r>
            <a:endParaRPr sz="3200">
              <a:latin typeface="Bahnschrift"/>
              <a:cs typeface="Bahnschrif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168219" y="4853631"/>
            <a:ext cx="2364740" cy="920750"/>
          </a:xfrm>
          <a:prstGeom prst="rect">
            <a:avLst/>
          </a:prstGeom>
        </p:spPr>
        <p:txBody>
          <a:bodyPr vert="horz" wrap="square" lIns="0" tIns="93980" rIns="0" bIns="0" rtlCol="0">
            <a:spAutoFit/>
          </a:bodyPr>
          <a:lstStyle/>
          <a:p>
            <a:pPr marL="12700" marR="5080">
              <a:lnSpc>
                <a:spcPts val="3200"/>
              </a:lnSpc>
              <a:spcBef>
                <a:spcPts val="740"/>
              </a:spcBef>
            </a:pPr>
            <a:r>
              <a:rPr sz="3200" spc="-20" dirty="0">
                <a:solidFill>
                  <a:srgbClr val="FFFFFF"/>
                </a:solidFill>
                <a:latin typeface="Bahnschrift"/>
                <a:cs typeface="Bahnschrift"/>
              </a:rPr>
              <a:t>Project</a:t>
            </a:r>
            <a:r>
              <a:rPr lang="en-US" sz="3200" spc="-20" dirty="0">
                <a:solidFill>
                  <a:srgbClr val="FFFFFF"/>
                </a:solidFill>
                <a:latin typeface="Bahnschrift"/>
                <a:cs typeface="Bahnschrift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Bahnschrift"/>
                <a:cs typeface="Bahnschrift"/>
              </a:rPr>
              <a:t>Management</a:t>
            </a:r>
            <a:endParaRPr sz="3200" dirty="0">
              <a:latin typeface="Bahnschrift"/>
              <a:cs typeface="Bahnschrif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086316" y="3851227"/>
            <a:ext cx="8652534" cy="157209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8400"/>
              </a:lnSpc>
              <a:spcBef>
                <a:spcPts val="100"/>
              </a:spcBef>
            </a:pPr>
            <a:r>
              <a:rPr sz="2400" spc="-1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Areas</a:t>
            </a:r>
            <a:r>
              <a:rPr sz="2400" spc="22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to</a:t>
            </a:r>
            <a:r>
              <a:rPr sz="2400" spc="22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improve:</a:t>
            </a:r>
            <a:r>
              <a:rPr sz="2400" spc="229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240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importing</a:t>
            </a:r>
            <a:r>
              <a:rPr sz="2400" spc="229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data,</a:t>
            </a:r>
            <a:r>
              <a:rPr sz="2400" spc="22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240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linking</a:t>
            </a:r>
            <a:r>
              <a:rPr sz="2400" spc="22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interdependencies,</a:t>
            </a:r>
            <a:r>
              <a:rPr lang="en-US" sz="2400" spc="-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240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simplify</a:t>
            </a:r>
            <a:r>
              <a:rPr sz="2400" spc="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predecessors</a:t>
            </a:r>
            <a:r>
              <a:rPr sz="240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&amp;</a:t>
            </a:r>
            <a:r>
              <a:rPr sz="2400" spc="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240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successors</a:t>
            </a:r>
            <a:r>
              <a:rPr sz="2400" spc="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input</a:t>
            </a:r>
            <a:r>
              <a:rPr sz="2400" spc="39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and</a:t>
            </a:r>
            <a:r>
              <a:rPr sz="2400" spc="40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tracking,</a:t>
            </a:r>
            <a:r>
              <a:rPr lang="en-US" sz="2400" spc="-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wider</a:t>
            </a:r>
            <a:r>
              <a:rPr sz="240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representation</a:t>
            </a:r>
            <a:r>
              <a:rPr sz="2400" spc="-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at</a:t>
            </a:r>
            <a:r>
              <a:rPr sz="240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IMO</a:t>
            </a:r>
            <a:r>
              <a:rPr sz="240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meetings</a:t>
            </a:r>
            <a:r>
              <a:rPr sz="240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and/or</a:t>
            </a:r>
            <a:r>
              <a:rPr sz="2400" spc="-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240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better</a:t>
            </a:r>
            <a:r>
              <a:rPr lang="en-US" sz="240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dissemination,</a:t>
            </a:r>
            <a:r>
              <a:rPr sz="2400" spc="22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240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better</a:t>
            </a:r>
            <a:r>
              <a:rPr sz="2400" spc="23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task</a:t>
            </a:r>
            <a:r>
              <a:rPr sz="2400" spc="229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granularity</a:t>
            </a:r>
            <a:r>
              <a:rPr sz="2400" spc="229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(tasks,</a:t>
            </a:r>
            <a:r>
              <a:rPr sz="2400" spc="229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subtasks)</a:t>
            </a:r>
            <a:endParaRPr sz="2400" dirty="0">
              <a:latin typeface="Bahnschrift Light" panose="020B0502040204020203" pitchFamily="34" charset="0"/>
              <a:cs typeface="Bahnschrift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086316" y="5781420"/>
            <a:ext cx="7357134" cy="774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8400"/>
              </a:lnSpc>
              <a:spcBef>
                <a:spcPts val="100"/>
              </a:spcBef>
            </a:pPr>
            <a:r>
              <a:rPr sz="240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Success</a:t>
            </a:r>
            <a:r>
              <a:rPr sz="2400" spc="229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to</a:t>
            </a:r>
            <a:r>
              <a:rPr sz="2400" spc="22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carry</a:t>
            </a:r>
            <a:r>
              <a:rPr sz="2400" spc="229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forward:</a:t>
            </a:r>
            <a:r>
              <a:rPr sz="2400" spc="229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Dashboards,</a:t>
            </a:r>
            <a:r>
              <a:rPr sz="2400" spc="229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weekly</a:t>
            </a:r>
            <a:r>
              <a:rPr sz="2400" spc="229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240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1:1</a:t>
            </a:r>
            <a:r>
              <a:rPr lang="en-US" sz="240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meetings,</a:t>
            </a:r>
            <a:r>
              <a:rPr sz="2400" spc="22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conditional</a:t>
            </a:r>
            <a:r>
              <a:rPr sz="2400" spc="22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formatting</a:t>
            </a:r>
            <a:r>
              <a:rPr sz="2400" spc="229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240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in</a:t>
            </a:r>
            <a:r>
              <a:rPr sz="2400" spc="22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240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Smartsheet</a:t>
            </a:r>
            <a:endParaRPr sz="2400" dirty="0">
              <a:latin typeface="Bahnschrift Light" panose="020B0502040204020203" pitchFamily="34" charset="0"/>
              <a:cs typeface="Bahnschrift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0086316" y="7281225"/>
            <a:ext cx="7241540" cy="774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8400"/>
              </a:lnSpc>
              <a:spcBef>
                <a:spcPts val="100"/>
              </a:spcBef>
              <a:tabLst>
                <a:tab pos="2423160" algn="l"/>
              </a:tabLst>
            </a:pPr>
            <a:r>
              <a:rPr sz="2400" spc="-1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Area</a:t>
            </a:r>
            <a:r>
              <a:rPr sz="2400" spc="24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to</a:t>
            </a:r>
            <a:r>
              <a:rPr sz="2400" spc="23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improve:	</a:t>
            </a:r>
            <a:r>
              <a:rPr sz="2400" spc="-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Limit</a:t>
            </a:r>
            <a:r>
              <a:rPr sz="2400" spc="22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the</a:t>
            </a:r>
            <a:r>
              <a:rPr sz="2400" spc="22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scope</a:t>
            </a:r>
            <a:r>
              <a:rPr sz="2400" spc="22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240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of</a:t>
            </a:r>
            <a:r>
              <a:rPr sz="2400" spc="22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early</a:t>
            </a:r>
            <a:r>
              <a:rPr sz="2400" spc="22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planning</a:t>
            </a:r>
            <a:r>
              <a:rPr sz="2400" spc="22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to</a:t>
            </a:r>
            <a:r>
              <a:rPr lang="en-US" sz="2400" spc="-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2400" spc="-1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Day</a:t>
            </a:r>
            <a:r>
              <a:rPr sz="2400" spc="229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240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1,</a:t>
            </a:r>
            <a:r>
              <a:rPr sz="2400" spc="23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240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specify</a:t>
            </a:r>
            <a:r>
              <a:rPr sz="2400" spc="229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what</a:t>
            </a:r>
            <a:r>
              <a:rPr sz="2400" spc="229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was</a:t>
            </a:r>
            <a:r>
              <a:rPr sz="2400" spc="229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240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not</a:t>
            </a:r>
            <a:r>
              <a:rPr sz="2400" spc="229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240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in</a:t>
            </a:r>
            <a:r>
              <a:rPr sz="2400" spc="229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240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scope</a:t>
            </a:r>
            <a:endParaRPr sz="2400" dirty="0">
              <a:latin typeface="Bahnschrift Light" panose="020B0502040204020203" pitchFamily="34" charset="0"/>
              <a:cs typeface="Bahnschrif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0086316" y="8865520"/>
            <a:ext cx="7241540" cy="1437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Area</a:t>
            </a:r>
            <a:r>
              <a:rPr sz="2400" spc="229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to</a:t>
            </a:r>
            <a:r>
              <a:rPr sz="2400" spc="22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improve:</a:t>
            </a:r>
            <a:r>
              <a:rPr sz="2400" spc="229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240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Define</a:t>
            </a:r>
            <a:r>
              <a:rPr sz="2400" spc="22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organization</a:t>
            </a:r>
            <a:r>
              <a:rPr sz="2400" spc="22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much</a:t>
            </a:r>
            <a:r>
              <a:rPr sz="2400" spc="22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charter</a:t>
            </a:r>
            <a:endParaRPr sz="2400" dirty="0">
              <a:latin typeface="Bahnschrift Light" panose="020B0502040204020203" pitchFamily="34" charset="0"/>
              <a:cs typeface="Bahnschrift"/>
            </a:endParaRPr>
          </a:p>
          <a:p>
            <a:pPr marL="12700" marR="553085">
              <a:lnSpc>
                <a:spcPct val="108400"/>
              </a:lnSpc>
              <a:spcBef>
                <a:spcPts val="1989"/>
              </a:spcBef>
            </a:pPr>
            <a:r>
              <a:rPr sz="240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Success</a:t>
            </a:r>
            <a:r>
              <a:rPr sz="2400" spc="229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to</a:t>
            </a:r>
            <a:r>
              <a:rPr sz="2400" spc="22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repeat:</a:t>
            </a:r>
            <a:r>
              <a:rPr sz="2400" spc="229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1:1s</a:t>
            </a:r>
            <a:r>
              <a:rPr sz="2400" spc="229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with</a:t>
            </a:r>
            <a:r>
              <a:rPr sz="2400" spc="22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Integration</a:t>
            </a:r>
            <a:r>
              <a:rPr sz="2400" spc="229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Leader,</a:t>
            </a:r>
            <a:r>
              <a:rPr lang="en-US" sz="2400" spc="-2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2400" spc="-1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excellent</a:t>
            </a:r>
            <a:r>
              <a:rPr sz="2400" spc="22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collaboration</a:t>
            </a:r>
            <a:endParaRPr sz="2400" dirty="0">
              <a:latin typeface="Bahnschrift Light" panose="020B0502040204020203" pitchFamily="34" charset="0"/>
              <a:cs typeface="Bahnschrift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956073" y="5098779"/>
            <a:ext cx="45085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200" dirty="0">
                <a:solidFill>
                  <a:srgbClr val="FFFFFF"/>
                </a:solidFill>
                <a:latin typeface="Bahnschrift"/>
                <a:cs typeface="Bahnschrift"/>
              </a:rPr>
              <a:t>24</a:t>
            </a:r>
            <a:endParaRPr sz="3200" dirty="0">
              <a:latin typeface="Bahnschrift"/>
              <a:cs typeface="Bahnschrift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168417" y="7530023"/>
            <a:ext cx="114046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solidFill>
                  <a:srgbClr val="FFFFFF"/>
                </a:solidFill>
                <a:latin typeface="Bahnschrift"/>
                <a:cs typeface="Bahnschrift"/>
              </a:rPr>
              <a:t>Scope</a:t>
            </a:r>
            <a:endParaRPr sz="3200">
              <a:latin typeface="Bahnschrift"/>
              <a:cs typeface="Bahnschrift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053274" y="7530023"/>
            <a:ext cx="25717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solidFill>
                  <a:srgbClr val="FFFFFF"/>
                </a:solidFill>
                <a:latin typeface="Bahnschrift"/>
                <a:cs typeface="Bahnschrift"/>
              </a:rPr>
              <a:t>4</a:t>
            </a:r>
            <a:endParaRPr sz="3200">
              <a:latin typeface="Bahnschrift"/>
              <a:cs typeface="Bahnschrift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168417" y="9151530"/>
            <a:ext cx="176847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>
                <a:solidFill>
                  <a:srgbClr val="FFFFFF"/>
                </a:solidFill>
                <a:latin typeface="Bahnschrift"/>
                <a:cs typeface="Bahnschrift"/>
              </a:rPr>
              <a:t>App</a:t>
            </a:r>
            <a:r>
              <a:rPr sz="3200" spc="-35" dirty="0">
                <a:solidFill>
                  <a:srgbClr val="FFFFFF"/>
                </a:solidFill>
                <a:latin typeface="Bahnschrift"/>
                <a:cs typeface="Bahnschrift"/>
              </a:rPr>
              <a:t>r</a:t>
            </a:r>
            <a:r>
              <a:rPr sz="3200" dirty="0">
                <a:solidFill>
                  <a:srgbClr val="FFFFFF"/>
                </a:solidFill>
                <a:latin typeface="Bahnschrift"/>
                <a:cs typeface="Bahnschrift"/>
              </a:rPr>
              <a:t>oach</a:t>
            </a:r>
            <a:endParaRPr sz="3200">
              <a:latin typeface="Bahnschrift"/>
              <a:cs typeface="Bahnschrift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064661" y="9151530"/>
            <a:ext cx="23431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solidFill>
                  <a:srgbClr val="FFFFFF"/>
                </a:solidFill>
                <a:latin typeface="Bahnschrift"/>
                <a:cs typeface="Bahnschrift"/>
              </a:rPr>
              <a:t>6</a:t>
            </a:r>
            <a:endParaRPr sz="3200">
              <a:latin typeface="Bahnschrift"/>
              <a:cs typeface="Bahnschrift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720928" y="2467845"/>
            <a:ext cx="3340521" cy="920750"/>
          </a:xfrm>
          <a:prstGeom prst="rect">
            <a:avLst/>
          </a:prstGeom>
        </p:spPr>
        <p:txBody>
          <a:bodyPr vert="horz" wrap="square" lIns="0" tIns="93980" rIns="0" bIns="0" rtlCol="0">
            <a:spAutoFit/>
          </a:bodyPr>
          <a:lstStyle/>
          <a:p>
            <a:pPr marL="12700" marR="5080">
              <a:lnSpc>
                <a:spcPts val="3200"/>
              </a:lnSpc>
              <a:spcBef>
                <a:spcPts val="740"/>
              </a:spcBef>
            </a:pPr>
            <a:r>
              <a:rPr sz="3200" spc="-10" dirty="0">
                <a:solidFill>
                  <a:srgbClr val="FFFFFF"/>
                </a:solidFill>
                <a:latin typeface="Bahnschrift"/>
                <a:cs typeface="Bahnschrift"/>
              </a:rPr>
              <a:t>NUMBER</a:t>
            </a:r>
            <a:r>
              <a:rPr sz="3200" spc="-5" dirty="0">
                <a:solidFill>
                  <a:srgbClr val="FFFFFF"/>
                </a:solidFill>
                <a:latin typeface="Bahnschrift"/>
                <a:cs typeface="Bahnschrift"/>
              </a:rPr>
              <a:t> </a:t>
            </a:r>
            <a:r>
              <a:rPr sz="3200" spc="-20" dirty="0">
                <a:solidFill>
                  <a:srgbClr val="FFFFFF"/>
                </a:solidFill>
                <a:latin typeface="Bahnschrift"/>
                <a:cs typeface="Bahnschrift"/>
              </a:rPr>
              <a:t>OF</a:t>
            </a:r>
            <a:r>
              <a:rPr lang="en-US" sz="3200" spc="-20" dirty="0">
                <a:solidFill>
                  <a:srgbClr val="FFFFFF"/>
                </a:solidFill>
                <a:latin typeface="Bahnschrift"/>
                <a:cs typeface="Bahnschrift"/>
              </a:rPr>
              <a:t> </a:t>
            </a:r>
            <a:r>
              <a:rPr sz="3200" spc="-15" dirty="0">
                <a:solidFill>
                  <a:srgbClr val="FFFFFF"/>
                </a:solidFill>
                <a:latin typeface="Bahnschrift"/>
                <a:cs typeface="Bahnschrift"/>
              </a:rPr>
              <a:t>RESPONSES</a:t>
            </a:r>
            <a:r>
              <a:rPr sz="3200" spc="220" dirty="0">
                <a:solidFill>
                  <a:srgbClr val="FFFFFF"/>
                </a:solidFill>
                <a:latin typeface="Bahnschrift"/>
                <a:cs typeface="Bahnschrift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Bahnschrift"/>
                <a:cs typeface="Bahnschrift"/>
              </a:rPr>
              <a:t>(</a:t>
            </a:r>
            <a:r>
              <a:rPr lang="en-US" sz="3200" spc="-5" dirty="0">
                <a:solidFill>
                  <a:srgbClr val="FFFFFF"/>
                </a:solidFill>
                <a:latin typeface="Bahnschrift"/>
                <a:cs typeface="Bahnschrift"/>
              </a:rPr>
              <a:t>34</a:t>
            </a:r>
            <a:r>
              <a:rPr sz="3200" spc="-5" dirty="0">
                <a:solidFill>
                  <a:srgbClr val="FFFFFF"/>
                </a:solidFill>
                <a:latin typeface="Bahnschrift"/>
                <a:cs typeface="Bahnschrift"/>
              </a:rPr>
              <a:t>)</a:t>
            </a:r>
            <a:endParaRPr sz="3200" dirty="0">
              <a:latin typeface="Bahnschrift"/>
              <a:cs typeface="Bahnschrift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9823298" y="2685835"/>
            <a:ext cx="210185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15" dirty="0">
                <a:solidFill>
                  <a:srgbClr val="FFFFFF"/>
                </a:solidFill>
                <a:latin typeface="Bahnschrift"/>
                <a:cs typeface="Bahnschrift"/>
              </a:rPr>
              <a:t>DOCUMENT</a:t>
            </a:r>
            <a:endParaRPr sz="3200">
              <a:latin typeface="Bahnschrift"/>
              <a:cs typeface="Bahnschrift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1915171" y="2413919"/>
            <a:ext cx="16283940" cy="8305800"/>
            <a:chOff x="1915171" y="2413919"/>
            <a:chExt cx="16283940" cy="8305800"/>
          </a:xfrm>
        </p:grpSpPr>
        <p:sp>
          <p:nvSpPr>
            <p:cNvPr id="24" name="object 24"/>
            <p:cNvSpPr/>
            <p:nvPr/>
          </p:nvSpPr>
          <p:spPr>
            <a:xfrm>
              <a:off x="5353585" y="2413919"/>
              <a:ext cx="0" cy="8305800"/>
            </a:xfrm>
            <a:custGeom>
              <a:avLst/>
              <a:gdLst/>
              <a:ahLst/>
              <a:cxnLst/>
              <a:rect l="l" t="t" r="r" b="b"/>
              <a:pathLst>
                <a:path h="8305800">
                  <a:moveTo>
                    <a:pt x="0" y="0"/>
                  </a:moveTo>
                  <a:lnTo>
                    <a:pt x="0" y="8305474"/>
                  </a:lnTo>
                </a:path>
              </a:pathLst>
            </a:custGeom>
            <a:ln w="223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915171" y="3573694"/>
              <a:ext cx="16200755" cy="0"/>
            </a:xfrm>
            <a:custGeom>
              <a:avLst/>
              <a:gdLst/>
              <a:ahLst/>
              <a:cxnLst/>
              <a:rect l="l" t="t" r="r" b="b"/>
              <a:pathLst>
                <a:path w="16200755">
                  <a:moveTo>
                    <a:pt x="0" y="0"/>
                  </a:moveTo>
                  <a:lnTo>
                    <a:pt x="16200145" y="0"/>
                  </a:lnTo>
                </a:path>
              </a:pathLst>
            </a:custGeom>
            <a:ln w="3121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998938" y="6946981"/>
              <a:ext cx="16200755" cy="0"/>
            </a:xfrm>
            <a:custGeom>
              <a:avLst/>
              <a:gdLst/>
              <a:ahLst/>
              <a:cxnLst/>
              <a:rect l="l" t="t" r="r" b="b"/>
              <a:pathLst>
                <a:path w="16200755">
                  <a:moveTo>
                    <a:pt x="0" y="0"/>
                  </a:moveTo>
                  <a:lnTo>
                    <a:pt x="16200145" y="0"/>
                  </a:lnTo>
                </a:path>
              </a:pathLst>
            </a:custGeom>
            <a:ln w="3121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998938" y="8597764"/>
              <a:ext cx="16200755" cy="0"/>
            </a:xfrm>
            <a:custGeom>
              <a:avLst/>
              <a:gdLst/>
              <a:ahLst/>
              <a:cxnLst/>
              <a:rect l="l" t="t" r="r" b="b"/>
              <a:pathLst>
                <a:path w="16200755">
                  <a:moveTo>
                    <a:pt x="0" y="0"/>
                  </a:moveTo>
                  <a:lnTo>
                    <a:pt x="16200145" y="0"/>
                  </a:lnTo>
                </a:path>
              </a:pathLst>
            </a:custGeom>
            <a:ln w="3121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9274762" y="2413919"/>
              <a:ext cx="0" cy="8305800"/>
            </a:xfrm>
            <a:custGeom>
              <a:avLst/>
              <a:gdLst/>
              <a:ahLst/>
              <a:cxnLst/>
              <a:rect l="l" t="t" r="r" b="b"/>
              <a:pathLst>
                <a:path h="8305800">
                  <a:moveTo>
                    <a:pt x="0" y="0"/>
                  </a:moveTo>
                  <a:lnTo>
                    <a:pt x="0" y="8305474"/>
                  </a:lnTo>
                </a:path>
              </a:pathLst>
            </a:custGeom>
            <a:ln w="223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551305" y="5276319"/>
              <a:ext cx="213407" cy="213396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551305" y="7690416"/>
              <a:ext cx="213407" cy="213396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551305" y="9362990"/>
              <a:ext cx="213407" cy="213396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631298" y="8961147"/>
              <a:ext cx="213407" cy="213396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631298" y="7452858"/>
              <a:ext cx="213407" cy="213396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631298" y="5944571"/>
              <a:ext cx="213407" cy="213396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631298" y="4013291"/>
              <a:ext cx="213407" cy="213396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631298" y="9627678"/>
              <a:ext cx="213407" cy="213396"/>
            </a:xfrm>
            <a:prstGeom prst="rect">
              <a:avLst/>
            </a:prstGeom>
          </p:spPr>
        </p:pic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D347334B-B02B-0713-2EAA-E9CBEB8EE20E}"/>
              </a:ext>
            </a:extLst>
          </p:cNvPr>
          <p:cNvSpPr txBox="1"/>
          <p:nvPr/>
        </p:nvSpPr>
        <p:spPr>
          <a:xfrm>
            <a:off x="19437498" y="10664765"/>
            <a:ext cx="4443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03</a:t>
            </a:r>
          </a:p>
        </p:txBody>
      </p:sp>
      <p:sp>
        <p:nvSpPr>
          <p:cNvPr id="38" name="Holder 5">
            <a:extLst>
              <a:ext uri="{FF2B5EF4-FFF2-40B4-BE49-F238E27FC236}">
                <a16:creationId xmlns:a16="http://schemas.microsoft.com/office/drawing/2014/main" id="{2BB5CBB8-E4B6-E0C9-C3A8-3725F343D66D}"/>
              </a:ext>
            </a:extLst>
          </p:cNvPr>
          <p:cNvSpPr txBox="1">
            <a:spLocks/>
          </p:cNvSpPr>
          <p:nvPr/>
        </p:nvSpPr>
        <p:spPr>
          <a:xfrm>
            <a:off x="397495" y="10726320"/>
            <a:ext cx="500635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kern="1200" dirty="0">
                <a:solidFill>
                  <a:schemeClr val="bg1"/>
                </a:solidFill>
                <a:effectLst/>
                <a:ea typeface="Verdana" panose="020B0604030504040204" pitchFamily="34" charset="0"/>
                <a:cs typeface="Verdana" panose="020B0604030504040204" pitchFamily="34" charset="0"/>
              </a:rPr>
              <a:t>© 100-Day Advisors    MandAPlaybook.com</a:t>
            </a:r>
            <a:endParaRPr lang="en-US" dirty="0">
              <a:solidFill>
                <a:schemeClr val="bg1"/>
              </a:solidFill>
              <a:effectLst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100" cy="8402955"/>
          </a:xfrm>
          <a:custGeom>
            <a:avLst/>
            <a:gdLst/>
            <a:ahLst/>
            <a:cxnLst/>
            <a:rect l="l" t="t" r="r" b="b"/>
            <a:pathLst>
              <a:path w="20104100" h="8402955">
                <a:moveTo>
                  <a:pt x="0" y="8402780"/>
                </a:moveTo>
                <a:lnTo>
                  <a:pt x="20104099" y="8402780"/>
                </a:lnTo>
                <a:lnTo>
                  <a:pt x="20104099" y="0"/>
                </a:lnTo>
                <a:lnTo>
                  <a:pt x="0" y="0"/>
                </a:lnTo>
                <a:lnTo>
                  <a:pt x="0" y="8402780"/>
                </a:lnTo>
                <a:close/>
              </a:path>
            </a:pathLst>
          </a:custGeom>
          <a:solidFill>
            <a:srgbClr val="1E1F2A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2591219"/>
            <a:ext cx="20104301" cy="8717956"/>
            <a:chOff x="0" y="2591219"/>
            <a:chExt cx="20104301" cy="8717956"/>
          </a:xfrm>
        </p:grpSpPr>
        <p:sp>
          <p:nvSpPr>
            <p:cNvPr id="4" name="object 4"/>
            <p:cNvSpPr/>
            <p:nvPr/>
          </p:nvSpPr>
          <p:spPr>
            <a:xfrm>
              <a:off x="0" y="2591219"/>
              <a:ext cx="10022840" cy="2906395"/>
            </a:xfrm>
            <a:custGeom>
              <a:avLst/>
              <a:gdLst/>
              <a:ahLst/>
              <a:cxnLst/>
              <a:rect l="l" t="t" r="r" b="b"/>
              <a:pathLst>
                <a:path w="10022840" h="2906395">
                  <a:moveTo>
                    <a:pt x="0" y="2905775"/>
                  </a:moveTo>
                  <a:lnTo>
                    <a:pt x="10022406" y="2905775"/>
                  </a:lnTo>
                  <a:lnTo>
                    <a:pt x="10022406" y="0"/>
                  </a:lnTo>
                  <a:lnTo>
                    <a:pt x="0" y="0"/>
                  </a:lnTo>
                  <a:lnTo>
                    <a:pt x="0" y="2905775"/>
                  </a:lnTo>
                  <a:close/>
                </a:path>
              </a:pathLst>
            </a:custGeom>
            <a:solidFill>
              <a:srgbClr val="37394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5497005"/>
              <a:ext cx="10022840" cy="2906395"/>
            </a:xfrm>
            <a:custGeom>
              <a:avLst/>
              <a:gdLst/>
              <a:ahLst/>
              <a:cxnLst/>
              <a:rect l="l" t="t" r="r" b="b"/>
              <a:pathLst>
                <a:path w="10022840" h="2906395">
                  <a:moveTo>
                    <a:pt x="0" y="2905775"/>
                  </a:moveTo>
                  <a:lnTo>
                    <a:pt x="10022406" y="2905775"/>
                  </a:lnTo>
                  <a:lnTo>
                    <a:pt x="10022406" y="0"/>
                  </a:lnTo>
                  <a:lnTo>
                    <a:pt x="0" y="0"/>
                  </a:lnTo>
                  <a:lnTo>
                    <a:pt x="0" y="2905775"/>
                  </a:lnTo>
                  <a:close/>
                </a:path>
              </a:pathLst>
            </a:custGeom>
            <a:solidFill>
              <a:srgbClr val="5153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8402780"/>
              <a:ext cx="20104100" cy="2906395"/>
            </a:xfrm>
            <a:custGeom>
              <a:avLst/>
              <a:gdLst/>
              <a:ahLst/>
              <a:cxnLst/>
              <a:rect l="l" t="t" r="r" b="b"/>
              <a:pathLst>
                <a:path w="20104100" h="2906395">
                  <a:moveTo>
                    <a:pt x="20104099" y="0"/>
                  </a:moveTo>
                  <a:lnTo>
                    <a:pt x="0" y="0"/>
                  </a:lnTo>
                  <a:lnTo>
                    <a:pt x="0" y="2905775"/>
                  </a:lnTo>
                  <a:lnTo>
                    <a:pt x="20104099" y="2905775"/>
                  </a:lnTo>
                  <a:lnTo>
                    <a:pt x="20104099" y="0"/>
                  </a:lnTo>
                  <a:close/>
                </a:path>
              </a:pathLst>
            </a:custGeom>
            <a:solidFill>
              <a:srgbClr val="6A6D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0022406" y="2591219"/>
              <a:ext cx="10081895" cy="2906395"/>
            </a:xfrm>
            <a:custGeom>
              <a:avLst/>
              <a:gdLst/>
              <a:ahLst/>
              <a:cxnLst/>
              <a:rect l="l" t="t" r="r" b="b"/>
              <a:pathLst>
                <a:path w="10081894" h="2906395">
                  <a:moveTo>
                    <a:pt x="10081693" y="0"/>
                  </a:moveTo>
                  <a:lnTo>
                    <a:pt x="0" y="0"/>
                  </a:lnTo>
                  <a:lnTo>
                    <a:pt x="0" y="2905775"/>
                  </a:lnTo>
                  <a:lnTo>
                    <a:pt x="10081693" y="2905775"/>
                  </a:lnTo>
                  <a:lnTo>
                    <a:pt x="10081693" y="0"/>
                  </a:lnTo>
                  <a:close/>
                </a:path>
              </a:pathLst>
            </a:custGeom>
            <a:solidFill>
              <a:srgbClr val="5153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0022406" y="5497005"/>
              <a:ext cx="10081895" cy="2906395"/>
            </a:xfrm>
            <a:custGeom>
              <a:avLst/>
              <a:gdLst/>
              <a:ahLst/>
              <a:cxnLst/>
              <a:rect l="l" t="t" r="r" b="b"/>
              <a:pathLst>
                <a:path w="10081894" h="2906395">
                  <a:moveTo>
                    <a:pt x="10081693" y="0"/>
                  </a:moveTo>
                  <a:lnTo>
                    <a:pt x="0" y="0"/>
                  </a:lnTo>
                  <a:lnTo>
                    <a:pt x="0" y="2905775"/>
                  </a:lnTo>
                  <a:lnTo>
                    <a:pt x="10081693" y="2905775"/>
                  </a:lnTo>
                  <a:lnTo>
                    <a:pt x="10081693" y="0"/>
                  </a:lnTo>
                  <a:close/>
                </a:path>
              </a:pathLst>
            </a:custGeom>
            <a:solidFill>
              <a:srgbClr val="37394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4229930" y="758536"/>
            <a:ext cx="11636375" cy="12820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763645" algn="l"/>
                <a:tab pos="6224270" algn="l"/>
              </a:tabLst>
            </a:pPr>
            <a:r>
              <a:rPr sz="8250" spc="320" dirty="0"/>
              <a:t>T</a:t>
            </a:r>
            <a:r>
              <a:rPr sz="8250" spc="150" dirty="0"/>
              <a:t>IMIN</a:t>
            </a:r>
            <a:r>
              <a:rPr sz="8250" spc="-5" dirty="0"/>
              <a:t>G</a:t>
            </a:r>
            <a:r>
              <a:rPr sz="8250" dirty="0"/>
              <a:t>	</a:t>
            </a:r>
            <a:r>
              <a:rPr sz="8250" spc="150" dirty="0"/>
              <a:t>AN</a:t>
            </a:r>
            <a:r>
              <a:rPr sz="8250" spc="-5" dirty="0"/>
              <a:t>D</a:t>
            </a:r>
            <a:r>
              <a:rPr sz="8250" dirty="0"/>
              <a:t>	</a:t>
            </a:r>
            <a:r>
              <a:rPr sz="8250" spc="155" dirty="0"/>
              <a:t>A</a:t>
            </a:r>
            <a:r>
              <a:rPr sz="8250" spc="70" dirty="0"/>
              <a:t>P</a:t>
            </a:r>
            <a:r>
              <a:rPr sz="8250" spc="75" dirty="0"/>
              <a:t>P</a:t>
            </a:r>
            <a:r>
              <a:rPr sz="8250" spc="-5" dirty="0"/>
              <a:t>R</a:t>
            </a:r>
            <a:r>
              <a:rPr sz="8250" spc="-85" dirty="0"/>
              <a:t>O</a:t>
            </a:r>
            <a:r>
              <a:rPr sz="8250" spc="-165" dirty="0"/>
              <a:t>A</a:t>
            </a:r>
            <a:r>
              <a:rPr sz="8250" spc="75" dirty="0"/>
              <a:t>C</a:t>
            </a:r>
            <a:r>
              <a:rPr sz="8250" spc="-5" dirty="0"/>
              <a:t>H</a:t>
            </a:r>
            <a:endParaRPr sz="8250" dirty="0"/>
          </a:p>
        </p:txBody>
      </p:sp>
      <p:sp>
        <p:nvSpPr>
          <p:cNvPr id="10" name="object 10"/>
          <p:cNvSpPr txBox="1"/>
          <p:nvPr/>
        </p:nvSpPr>
        <p:spPr>
          <a:xfrm>
            <a:off x="2233821" y="3804293"/>
            <a:ext cx="5555208" cy="498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10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Start</a:t>
            </a:r>
            <a:r>
              <a:rPr sz="3100" spc="29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3100" spc="-2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now</a:t>
            </a:r>
            <a:r>
              <a:rPr sz="3100" spc="29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while</a:t>
            </a:r>
            <a:r>
              <a:rPr sz="3100" spc="29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310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it</a:t>
            </a:r>
            <a:r>
              <a:rPr sz="3100" spc="29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310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is</a:t>
            </a:r>
            <a:r>
              <a:rPr sz="3100" spc="29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310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still</a:t>
            </a:r>
            <a:r>
              <a:rPr sz="3100" spc="29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3100" spc="-2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fresh</a:t>
            </a:r>
            <a:endParaRPr sz="3100" dirty="0">
              <a:latin typeface="Bahnschrift Light" panose="020B0502040204020203" pitchFamily="34" charset="0"/>
              <a:cs typeface="Bahnschrift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1575609" y="3702897"/>
            <a:ext cx="10236200" cy="6025515"/>
            <a:chOff x="1575609" y="3702897"/>
            <a:chExt cx="10236200" cy="6025515"/>
          </a:xfrm>
        </p:grpSpPr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75609" y="3996634"/>
              <a:ext cx="213407" cy="213396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598013" y="3702897"/>
              <a:ext cx="213407" cy="213396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75609" y="6608679"/>
              <a:ext cx="213407" cy="213396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85056" y="9514461"/>
              <a:ext cx="213407" cy="213396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598013" y="6425306"/>
              <a:ext cx="213407" cy="213396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12256217" y="3510557"/>
            <a:ext cx="6406433" cy="942340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12700" marR="5080">
              <a:lnSpc>
                <a:spcPts val="3490"/>
              </a:lnSpc>
              <a:spcBef>
                <a:spcPts val="409"/>
              </a:spcBef>
            </a:pPr>
            <a:r>
              <a:rPr sz="3100" spc="-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Engage</a:t>
            </a:r>
            <a:r>
              <a:rPr sz="3100" spc="28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3100" spc="1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PMs/Other</a:t>
            </a:r>
            <a:r>
              <a:rPr sz="3100" spc="29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3100" spc="-4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Team</a:t>
            </a:r>
            <a:r>
              <a:rPr sz="3100" spc="28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Members</a:t>
            </a:r>
            <a:r>
              <a:rPr lang="en-US" sz="3100" spc="-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to</a:t>
            </a:r>
            <a:r>
              <a:rPr sz="3100" spc="29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submit</a:t>
            </a:r>
            <a:r>
              <a:rPr sz="3100" spc="30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lessons</a:t>
            </a:r>
            <a:endParaRPr sz="3100" dirty="0">
              <a:latin typeface="Bahnschrift Light" panose="020B0502040204020203" pitchFamily="34" charset="0"/>
              <a:cs typeface="Bahnschrift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233815" y="6416340"/>
            <a:ext cx="6294235" cy="942340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12700" marR="5080">
              <a:lnSpc>
                <a:spcPts val="3490"/>
              </a:lnSpc>
              <a:spcBef>
                <a:spcPts val="409"/>
              </a:spcBef>
            </a:pPr>
            <a:r>
              <a:rPr sz="3100" spc="-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Immediately</a:t>
            </a:r>
            <a:r>
              <a:rPr sz="3100" spc="29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actionable</a:t>
            </a:r>
            <a:r>
              <a:rPr sz="3100" spc="29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lessons</a:t>
            </a:r>
            <a:r>
              <a:rPr sz="3100" spc="30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to</a:t>
            </a:r>
            <a:r>
              <a:rPr lang="en-US" sz="3100" spc="-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310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be</a:t>
            </a:r>
            <a:r>
              <a:rPr sz="3100" spc="29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3100" spc="-2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reviewed</a:t>
            </a:r>
            <a:r>
              <a:rPr sz="3100" spc="29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310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in</a:t>
            </a:r>
            <a:r>
              <a:rPr sz="3100" spc="30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3100" spc="-2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Workstream</a:t>
            </a:r>
            <a:r>
              <a:rPr sz="3100" spc="29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3100" spc="-1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1-1s</a:t>
            </a:r>
            <a:endParaRPr sz="3100" dirty="0">
              <a:latin typeface="Bahnschrift Light" panose="020B0502040204020203" pitchFamily="34" charset="0"/>
              <a:cs typeface="Bahnschrift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243269" y="9322113"/>
            <a:ext cx="10033000" cy="942340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12700" marR="5080">
              <a:lnSpc>
                <a:spcPts val="3490"/>
              </a:lnSpc>
              <a:spcBef>
                <a:spcPts val="409"/>
              </a:spcBef>
            </a:pPr>
            <a:r>
              <a:rPr sz="3100" spc="-1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Future</a:t>
            </a:r>
            <a:r>
              <a:rPr sz="3100" spc="30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updates</a:t>
            </a:r>
            <a:r>
              <a:rPr sz="3100" spc="30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3100" spc="-2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may</a:t>
            </a:r>
            <a:r>
              <a:rPr sz="3100" spc="30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include</a:t>
            </a:r>
            <a:r>
              <a:rPr sz="3100" spc="30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3100" spc="-1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workstream</a:t>
            </a:r>
            <a:r>
              <a:rPr sz="3100" spc="31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team</a:t>
            </a:r>
            <a:r>
              <a:rPr sz="3100" spc="30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members,</a:t>
            </a:r>
            <a:r>
              <a:rPr lang="en-US" sz="3100" spc="-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310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not</a:t>
            </a:r>
            <a:r>
              <a:rPr sz="3100" spc="30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just</a:t>
            </a:r>
            <a:r>
              <a:rPr sz="3100" spc="30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leaders</a:t>
            </a:r>
            <a:endParaRPr sz="3100" dirty="0">
              <a:latin typeface="Bahnschrift Light" panose="020B0502040204020203" pitchFamily="34" charset="0"/>
              <a:cs typeface="Bahnschrift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2256223" y="6232966"/>
            <a:ext cx="6091555" cy="1385570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12700" marR="5080" algn="just">
              <a:lnSpc>
                <a:spcPts val="3490"/>
              </a:lnSpc>
              <a:spcBef>
                <a:spcPts val="409"/>
              </a:spcBef>
            </a:pPr>
            <a:r>
              <a:rPr sz="3100" spc="-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Update at </a:t>
            </a:r>
            <a:r>
              <a:rPr sz="3100" spc="-2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key </a:t>
            </a:r>
            <a:r>
              <a:rPr sz="310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points in </a:t>
            </a:r>
            <a:r>
              <a:rPr sz="3100" spc="-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time as the</a:t>
            </a:r>
            <a:r>
              <a:rPr lang="en-US" sz="3100" spc="-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310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integration </a:t>
            </a:r>
            <a:r>
              <a:rPr sz="3100" spc="-1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progresses </a:t>
            </a:r>
            <a:r>
              <a:rPr sz="3100" spc="-1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(Day </a:t>
            </a:r>
            <a:r>
              <a:rPr sz="3100" spc="-30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30, </a:t>
            </a:r>
            <a:r>
              <a:rPr sz="3100" spc="-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at</a:t>
            </a:r>
            <a:r>
              <a:rPr lang="en-US" sz="3100" spc="-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3100" spc="-2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year-end,</a:t>
            </a:r>
            <a:r>
              <a:rPr sz="3100" spc="29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 </a:t>
            </a:r>
            <a:r>
              <a:rPr sz="3100" spc="-15" dirty="0">
                <a:solidFill>
                  <a:srgbClr val="FFFFFF"/>
                </a:solidFill>
                <a:latin typeface="Bahnschrift Light" panose="020B0502040204020203" pitchFamily="34" charset="0"/>
                <a:cs typeface="Bahnschrift"/>
              </a:rPr>
              <a:t>etc.)</a:t>
            </a:r>
            <a:endParaRPr sz="3100" dirty="0">
              <a:latin typeface="Bahnschrift Light" panose="020B0502040204020203" pitchFamily="34" charset="0"/>
              <a:cs typeface="Bahnschrif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3527666-EEC3-E197-C103-8C708541A46A}"/>
              </a:ext>
            </a:extLst>
          </p:cNvPr>
          <p:cNvSpPr txBox="1"/>
          <p:nvPr/>
        </p:nvSpPr>
        <p:spPr>
          <a:xfrm>
            <a:off x="19437498" y="10664765"/>
            <a:ext cx="4443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04</a:t>
            </a:r>
          </a:p>
        </p:txBody>
      </p:sp>
      <p:sp>
        <p:nvSpPr>
          <p:cNvPr id="22" name="Holder 5">
            <a:extLst>
              <a:ext uri="{FF2B5EF4-FFF2-40B4-BE49-F238E27FC236}">
                <a16:creationId xmlns:a16="http://schemas.microsoft.com/office/drawing/2014/main" id="{6066580E-77F2-C004-3520-4795B31AE362}"/>
              </a:ext>
            </a:extLst>
          </p:cNvPr>
          <p:cNvSpPr txBox="1">
            <a:spLocks/>
          </p:cNvSpPr>
          <p:nvPr/>
        </p:nvSpPr>
        <p:spPr>
          <a:xfrm>
            <a:off x="397495" y="10726320"/>
            <a:ext cx="500635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kern="1200" dirty="0">
                <a:solidFill>
                  <a:schemeClr val="bg1"/>
                </a:solidFill>
                <a:effectLst/>
                <a:ea typeface="Verdana" panose="020B0604030504040204" pitchFamily="34" charset="0"/>
                <a:cs typeface="Verdana" panose="020B0604030504040204" pitchFamily="34" charset="0"/>
              </a:rPr>
              <a:t>© 100-Day Advisors    MandAPlaybook.com</a:t>
            </a:r>
            <a:endParaRPr lang="en-US" dirty="0">
              <a:solidFill>
                <a:schemeClr val="bg1"/>
              </a:solidFill>
              <a:effectLst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ject 2">
            <a:extLst>
              <a:ext uri="{FF2B5EF4-FFF2-40B4-BE49-F238E27FC236}">
                <a16:creationId xmlns:a16="http://schemas.microsoft.com/office/drawing/2014/main" id="{C0923778-2D57-3956-AB98-E68DE6A24DA8}"/>
              </a:ext>
            </a:extLst>
          </p:cNvPr>
          <p:cNvSpPr/>
          <p:nvPr/>
        </p:nvSpPr>
        <p:spPr>
          <a:xfrm>
            <a:off x="0" y="1"/>
            <a:ext cx="20104100" cy="3651132"/>
          </a:xfrm>
          <a:custGeom>
            <a:avLst/>
            <a:gdLst/>
            <a:ahLst/>
            <a:cxnLst/>
            <a:rect l="l" t="t" r="r" b="b"/>
            <a:pathLst>
              <a:path w="20104100" h="8402955">
                <a:moveTo>
                  <a:pt x="0" y="8402780"/>
                </a:moveTo>
                <a:lnTo>
                  <a:pt x="20104099" y="8402780"/>
                </a:lnTo>
                <a:lnTo>
                  <a:pt x="20104099" y="0"/>
                </a:lnTo>
                <a:lnTo>
                  <a:pt x="0" y="0"/>
                </a:lnTo>
                <a:lnTo>
                  <a:pt x="0" y="8402780"/>
                </a:lnTo>
                <a:close/>
              </a:path>
            </a:pathLst>
          </a:custGeom>
          <a:solidFill>
            <a:srgbClr val="1E1F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Slide Number Placeholder 4">
            <a:extLst>
              <a:ext uri="{FF2B5EF4-FFF2-40B4-BE49-F238E27FC236}">
                <a16:creationId xmlns:a16="http://schemas.microsoft.com/office/drawing/2014/main" id="{AAA3A618-F9D2-6AC1-1D54-6161FF7EBB5D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2559827" y="264787"/>
            <a:ext cx="3812345" cy="2283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753923" rtl="0" eaLnBrk="1" latinLnBrk="0" hangingPunct="1">
              <a:defRPr sz="148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76961" algn="l" defTabSz="753923" rtl="0" eaLnBrk="1" latinLnBrk="0" hangingPunct="1">
              <a:defRPr sz="14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3923" algn="l" defTabSz="753923" rtl="0" eaLnBrk="1" latinLnBrk="0" hangingPunct="1">
              <a:defRPr sz="14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30884" algn="l" defTabSz="753923" rtl="0" eaLnBrk="1" latinLnBrk="0" hangingPunct="1">
              <a:defRPr sz="14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07846" algn="l" defTabSz="753923" rtl="0" eaLnBrk="1" latinLnBrk="0" hangingPunct="1">
              <a:defRPr sz="14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4807" algn="l" defTabSz="753923" rtl="0" eaLnBrk="1" latinLnBrk="0" hangingPunct="1">
              <a:defRPr sz="14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1768" algn="l" defTabSz="753923" rtl="0" eaLnBrk="1" latinLnBrk="0" hangingPunct="1">
              <a:defRPr sz="14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38730" algn="l" defTabSz="753923" rtl="0" eaLnBrk="1" latinLnBrk="0" hangingPunct="1">
              <a:defRPr sz="14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15691" algn="l" defTabSz="753923" rtl="0" eaLnBrk="1" latinLnBrk="0" hangingPunct="1">
              <a:defRPr sz="14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mtClean="0"/>
              <a:pPr/>
              <a:t>6</a:t>
            </a:fld>
            <a:endPara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78263A3-7FE5-2B17-9C27-49D386E6038A}"/>
              </a:ext>
            </a:extLst>
          </p:cNvPr>
          <p:cNvSpPr/>
          <p:nvPr/>
        </p:nvSpPr>
        <p:spPr>
          <a:xfrm>
            <a:off x="-57204" y="0"/>
            <a:ext cx="19869278" cy="3639975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84" dirty="0"/>
          </a:p>
        </p:txBody>
      </p:sp>
      <p:pic>
        <p:nvPicPr>
          <p:cNvPr id="15" name="Picture 14" descr="A black and white logo&#10;&#10;AI-generated content may be incorrect.">
            <a:extLst>
              <a:ext uri="{FF2B5EF4-FFF2-40B4-BE49-F238E27FC236}">
                <a16:creationId xmlns:a16="http://schemas.microsoft.com/office/drawing/2014/main" id="{7FC0EC4C-E4A3-AB58-D757-74CE4BE087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4532" y="396875"/>
            <a:ext cx="11792574" cy="2313158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44AE912F-4EEE-52B0-136F-03597FA3BF55}"/>
              </a:ext>
            </a:extLst>
          </p:cNvPr>
          <p:cNvSpPr txBox="1"/>
          <p:nvPr/>
        </p:nvSpPr>
        <p:spPr>
          <a:xfrm>
            <a:off x="19437498" y="10664765"/>
            <a:ext cx="4443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06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C94BE8E-5037-B386-2F16-5DF35A2A15FA}"/>
              </a:ext>
            </a:extLst>
          </p:cNvPr>
          <p:cNvSpPr/>
          <p:nvPr/>
        </p:nvSpPr>
        <p:spPr>
          <a:xfrm>
            <a:off x="1212850" y="3651132"/>
            <a:ext cx="6400800" cy="543254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object 3">
            <a:extLst>
              <a:ext uri="{FF2B5EF4-FFF2-40B4-BE49-F238E27FC236}">
                <a16:creationId xmlns:a16="http://schemas.microsoft.com/office/drawing/2014/main" id="{7A1CF58F-76F4-C310-E1C1-9DE6E1EB377D}"/>
              </a:ext>
            </a:extLst>
          </p:cNvPr>
          <p:cNvGrpSpPr/>
          <p:nvPr/>
        </p:nvGrpSpPr>
        <p:grpSpPr>
          <a:xfrm>
            <a:off x="-54589" y="3285694"/>
            <a:ext cx="20158689" cy="8077200"/>
            <a:chOff x="-88699" y="2591219"/>
            <a:chExt cx="20397135" cy="9053051"/>
          </a:xfrm>
        </p:grpSpPr>
        <p:sp>
          <p:nvSpPr>
            <p:cNvPr id="29" name="object 4">
              <a:extLst>
                <a:ext uri="{FF2B5EF4-FFF2-40B4-BE49-F238E27FC236}">
                  <a16:creationId xmlns:a16="http://schemas.microsoft.com/office/drawing/2014/main" id="{0DCEE708-469E-7358-CE5E-FFF8AF696B3C}"/>
                </a:ext>
              </a:extLst>
            </p:cNvPr>
            <p:cNvSpPr/>
            <p:nvPr/>
          </p:nvSpPr>
          <p:spPr>
            <a:xfrm>
              <a:off x="-88699" y="2591219"/>
              <a:ext cx="10022840" cy="2906395"/>
            </a:xfrm>
            <a:custGeom>
              <a:avLst/>
              <a:gdLst/>
              <a:ahLst/>
              <a:cxnLst/>
              <a:rect l="l" t="t" r="r" b="b"/>
              <a:pathLst>
                <a:path w="10022840" h="2906395">
                  <a:moveTo>
                    <a:pt x="0" y="2905775"/>
                  </a:moveTo>
                  <a:lnTo>
                    <a:pt x="10022406" y="2905775"/>
                  </a:lnTo>
                  <a:lnTo>
                    <a:pt x="10022406" y="0"/>
                  </a:lnTo>
                  <a:lnTo>
                    <a:pt x="0" y="0"/>
                  </a:lnTo>
                  <a:lnTo>
                    <a:pt x="0" y="2905775"/>
                  </a:lnTo>
                  <a:close/>
                </a:path>
              </a:pathLst>
            </a:custGeom>
            <a:solidFill>
              <a:srgbClr val="37394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5">
              <a:extLst>
                <a:ext uri="{FF2B5EF4-FFF2-40B4-BE49-F238E27FC236}">
                  <a16:creationId xmlns:a16="http://schemas.microsoft.com/office/drawing/2014/main" id="{4072F4D8-07C3-D9C1-3354-B0D4F5879692}"/>
                </a:ext>
              </a:extLst>
            </p:cNvPr>
            <p:cNvSpPr/>
            <p:nvPr/>
          </p:nvSpPr>
          <p:spPr>
            <a:xfrm>
              <a:off x="-88699" y="5497005"/>
              <a:ext cx="10022840" cy="2906395"/>
            </a:xfrm>
            <a:custGeom>
              <a:avLst/>
              <a:gdLst/>
              <a:ahLst/>
              <a:cxnLst/>
              <a:rect l="l" t="t" r="r" b="b"/>
              <a:pathLst>
                <a:path w="10022840" h="2906395">
                  <a:moveTo>
                    <a:pt x="0" y="2905775"/>
                  </a:moveTo>
                  <a:lnTo>
                    <a:pt x="10022406" y="2905775"/>
                  </a:lnTo>
                  <a:lnTo>
                    <a:pt x="10022406" y="0"/>
                  </a:lnTo>
                  <a:lnTo>
                    <a:pt x="0" y="0"/>
                  </a:lnTo>
                  <a:lnTo>
                    <a:pt x="0" y="2905775"/>
                  </a:lnTo>
                  <a:close/>
                </a:path>
              </a:pathLst>
            </a:custGeom>
            <a:solidFill>
              <a:srgbClr val="5153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6">
              <a:extLst>
                <a:ext uri="{FF2B5EF4-FFF2-40B4-BE49-F238E27FC236}">
                  <a16:creationId xmlns:a16="http://schemas.microsoft.com/office/drawing/2014/main" id="{E110D047-8C6D-E57A-894F-633F1F80DB95}"/>
                </a:ext>
              </a:extLst>
            </p:cNvPr>
            <p:cNvSpPr/>
            <p:nvPr/>
          </p:nvSpPr>
          <p:spPr>
            <a:xfrm>
              <a:off x="-88498" y="8402780"/>
              <a:ext cx="20396934" cy="3241490"/>
            </a:xfrm>
            <a:custGeom>
              <a:avLst/>
              <a:gdLst/>
              <a:ahLst/>
              <a:cxnLst/>
              <a:rect l="l" t="t" r="r" b="b"/>
              <a:pathLst>
                <a:path w="20104100" h="2906395">
                  <a:moveTo>
                    <a:pt x="20104099" y="0"/>
                  </a:moveTo>
                  <a:lnTo>
                    <a:pt x="0" y="0"/>
                  </a:lnTo>
                  <a:lnTo>
                    <a:pt x="0" y="2905775"/>
                  </a:lnTo>
                  <a:lnTo>
                    <a:pt x="20104099" y="2905775"/>
                  </a:lnTo>
                  <a:lnTo>
                    <a:pt x="20104099" y="0"/>
                  </a:lnTo>
                  <a:close/>
                </a:path>
              </a:pathLst>
            </a:custGeom>
            <a:solidFill>
              <a:srgbClr val="6A6D88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2" name="object 7">
              <a:extLst>
                <a:ext uri="{FF2B5EF4-FFF2-40B4-BE49-F238E27FC236}">
                  <a16:creationId xmlns:a16="http://schemas.microsoft.com/office/drawing/2014/main" id="{965A584D-483F-946F-8032-AEE7DA67BC93}"/>
                </a:ext>
              </a:extLst>
            </p:cNvPr>
            <p:cNvSpPr/>
            <p:nvPr/>
          </p:nvSpPr>
          <p:spPr>
            <a:xfrm>
              <a:off x="9933706" y="2591219"/>
              <a:ext cx="10374729" cy="2906395"/>
            </a:xfrm>
            <a:custGeom>
              <a:avLst/>
              <a:gdLst/>
              <a:ahLst/>
              <a:cxnLst/>
              <a:rect l="l" t="t" r="r" b="b"/>
              <a:pathLst>
                <a:path w="10081894" h="2906395">
                  <a:moveTo>
                    <a:pt x="10081693" y="0"/>
                  </a:moveTo>
                  <a:lnTo>
                    <a:pt x="0" y="0"/>
                  </a:lnTo>
                  <a:lnTo>
                    <a:pt x="0" y="2905775"/>
                  </a:lnTo>
                  <a:lnTo>
                    <a:pt x="10081693" y="2905775"/>
                  </a:lnTo>
                  <a:lnTo>
                    <a:pt x="10081693" y="0"/>
                  </a:lnTo>
                  <a:close/>
                </a:path>
              </a:pathLst>
            </a:custGeom>
            <a:solidFill>
              <a:srgbClr val="515369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3" name="object 8">
              <a:extLst>
                <a:ext uri="{FF2B5EF4-FFF2-40B4-BE49-F238E27FC236}">
                  <a16:creationId xmlns:a16="http://schemas.microsoft.com/office/drawing/2014/main" id="{B7B4EF92-CCCC-AC58-5F2A-05A2FBD94AC8}"/>
                </a:ext>
              </a:extLst>
            </p:cNvPr>
            <p:cNvSpPr/>
            <p:nvPr/>
          </p:nvSpPr>
          <p:spPr>
            <a:xfrm>
              <a:off x="9933706" y="5497005"/>
              <a:ext cx="10374730" cy="2906395"/>
            </a:xfrm>
            <a:custGeom>
              <a:avLst/>
              <a:gdLst/>
              <a:ahLst/>
              <a:cxnLst/>
              <a:rect l="l" t="t" r="r" b="b"/>
              <a:pathLst>
                <a:path w="10081894" h="2906395">
                  <a:moveTo>
                    <a:pt x="10081693" y="0"/>
                  </a:moveTo>
                  <a:lnTo>
                    <a:pt x="0" y="0"/>
                  </a:lnTo>
                  <a:lnTo>
                    <a:pt x="0" y="2905775"/>
                  </a:lnTo>
                  <a:lnTo>
                    <a:pt x="10081693" y="2905775"/>
                  </a:lnTo>
                  <a:lnTo>
                    <a:pt x="10081693" y="0"/>
                  </a:lnTo>
                  <a:close/>
                </a:path>
              </a:pathLst>
            </a:custGeom>
            <a:solidFill>
              <a:srgbClr val="37394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" name="Google Shape;188;p7">
            <a:extLst>
              <a:ext uri="{FF2B5EF4-FFF2-40B4-BE49-F238E27FC236}">
                <a16:creationId xmlns:a16="http://schemas.microsoft.com/office/drawing/2014/main" id="{1188A233-FB14-D8A7-EDCC-5B790F737656}"/>
              </a:ext>
            </a:extLst>
          </p:cNvPr>
          <p:cNvSpPr/>
          <p:nvPr/>
        </p:nvSpPr>
        <p:spPr>
          <a:xfrm>
            <a:off x="7453504" y="3797608"/>
            <a:ext cx="4731895" cy="18778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35" tIns="75347" rIns="150735" bIns="75347" anchor="ctr" anchorCtr="0">
            <a:noAutofit/>
          </a:bodyPr>
          <a:lstStyle/>
          <a:p>
            <a:pPr algn="ctr" rtl="0"/>
            <a:r>
              <a:rPr lang="en-US" sz="6599" b="1" dirty="0">
                <a:solidFill>
                  <a:schemeClr val="bg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contact us</a:t>
            </a:r>
            <a:endParaRPr sz="6599" b="1" dirty="0">
              <a:solidFill>
                <a:schemeClr val="bg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2512933-08B5-E175-ECA2-9556125F09E4}"/>
              </a:ext>
            </a:extLst>
          </p:cNvPr>
          <p:cNvSpPr/>
          <p:nvPr/>
        </p:nvSpPr>
        <p:spPr>
          <a:xfrm>
            <a:off x="4385591" y="7348219"/>
            <a:ext cx="5064394" cy="8092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979" dirty="0">
                <a:solidFill>
                  <a:schemeClr val="bg1"/>
                </a:solidFill>
                <a:latin typeface="Century Gothic" panose="020B0502020202020204" pitchFamily="34" charset="0"/>
              </a:rPr>
              <a:t>   email</a:t>
            </a:r>
          </a:p>
          <a:p>
            <a:pPr algn="ctr"/>
            <a:r>
              <a:rPr lang="en-GB" sz="1979" b="1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GB" sz="2309" b="1" dirty="0">
                <a:solidFill>
                  <a:schemeClr val="bg1"/>
                </a:solidFill>
                <a:latin typeface="Century Gothic" panose="020B0502020202020204" pitchFamily="34" charset="0"/>
              </a:rPr>
              <a:t>inquiries@MandAPlaybook.com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D43D260-5522-F8F9-E172-983572EE3AD5}"/>
              </a:ext>
            </a:extLst>
          </p:cNvPr>
          <p:cNvSpPr/>
          <p:nvPr/>
        </p:nvSpPr>
        <p:spPr>
          <a:xfrm>
            <a:off x="10128250" y="7324294"/>
            <a:ext cx="5468464" cy="8092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979" dirty="0">
                <a:solidFill>
                  <a:schemeClr val="bg1"/>
                </a:solidFill>
                <a:latin typeface="Century Gothic" panose="020B0502020202020204" pitchFamily="34" charset="0"/>
              </a:rPr>
              <a:t>website</a:t>
            </a:r>
          </a:p>
          <a:p>
            <a:pPr algn="ctr"/>
            <a:r>
              <a:rPr lang="en-GB" sz="1979" b="1" dirty="0">
                <a:solidFill>
                  <a:schemeClr val="bg1"/>
                </a:solidFill>
                <a:latin typeface="Century Gothic" panose="020B0502020202020204" pitchFamily="34" charset="0"/>
              </a:rPr>
              <a:t>  </a:t>
            </a:r>
            <a:r>
              <a:rPr lang="en-GB" sz="2309" b="1" dirty="0">
                <a:solidFill>
                  <a:schemeClr val="bg1"/>
                </a:solidFill>
                <a:latin typeface="Century Gothic" panose="020B0502020202020204" pitchFamily="34" charset="0"/>
              </a:rPr>
              <a:t>MandAPlaybook.com</a:t>
            </a:r>
          </a:p>
        </p:txBody>
      </p:sp>
      <p:sp>
        <p:nvSpPr>
          <p:cNvPr id="6" name="Google Shape;172;p9">
            <a:extLst>
              <a:ext uri="{FF2B5EF4-FFF2-40B4-BE49-F238E27FC236}">
                <a16:creationId xmlns:a16="http://schemas.microsoft.com/office/drawing/2014/main" id="{5F9D93C6-FB0E-0C03-ED05-6544858FD66F}"/>
              </a:ext>
            </a:extLst>
          </p:cNvPr>
          <p:cNvSpPr/>
          <p:nvPr/>
        </p:nvSpPr>
        <p:spPr>
          <a:xfrm>
            <a:off x="12189291" y="5995190"/>
            <a:ext cx="1335188" cy="110728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180871" tIns="90410" rIns="180871" bIns="90410" anchor="ctr" anchorCtr="0">
            <a:noAutofit/>
          </a:bodyPr>
          <a:lstStyle/>
          <a:p>
            <a:pPr algn="ctr"/>
            <a:endParaRPr sz="3562" b="1" dirty="0">
              <a:solidFill>
                <a:schemeClr val="accent4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" name="Google Shape;172;p9">
            <a:extLst>
              <a:ext uri="{FF2B5EF4-FFF2-40B4-BE49-F238E27FC236}">
                <a16:creationId xmlns:a16="http://schemas.microsoft.com/office/drawing/2014/main" id="{12BF13F6-5941-BB50-8AC1-CAF4E152FCC4}"/>
              </a:ext>
            </a:extLst>
          </p:cNvPr>
          <p:cNvSpPr/>
          <p:nvPr/>
        </p:nvSpPr>
        <p:spPr>
          <a:xfrm>
            <a:off x="6173257" y="5983405"/>
            <a:ext cx="1335188" cy="110728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180871" tIns="90410" rIns="180871" bIns="90410" anchor="ctr" anchorCtr="0">
            <a:noAutofit/>
          </a:bodyPr>
          <a:lstStyle/>
          <a:p>
            <a:pPr algn="ctr"/>
            <a:endParaRPr sz="3562" b="1" dirty="0">
              <a:solidFill>
                <a:schemeClr val="accent4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8" name="Google Shape;167;p9" descr="Envelope outline">
            <a:extLst>
              <a:ext uri="{FF2B5EF4-FFF2-40B4-BE49-F238E27FC236}">
                <a16:creationId xmlns:a16="http://schemas.microsoft.com/office/drawing/2014/main" id="{65019A7D-3239-1AD3-FEBF-34B75139C2C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53091" y="6176484"/>
            <a:ext cx="774700" cy="78928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</p:pic>
      <p:pic>
        <p:nvPicPr>
          <p:cNvPr id="9" name="Google Shape;169;p9" descr="@ outline">
            <a:extLst>
              <a:ext uri="{FF2B5EF4-FFF2-40B4-BE49-F238E27FC236}">
                <a16:creationId xmlns:a16="http://schemas.microsoft.com/office/drawing/2014/main" id="{32E3524B-48B4-9EF6-CBE3-E0CEC19FFDD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408497" y="6092259"/>
            <a:ext cx="841718" cy="88308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A32880D3-504E-25E0-CA3D-315E0484C1B6}"/>
              </a:ext>
            </a:extLst>
          </p:cNvPr>
          <p:cNvSpPr txBox="1"/>
          <p:nvPr/>
        </p:nvSpPr>
        <p:spPr>
          <a:xfrm>
            <a:off x="19589898" y="10817165"/>
            <a:ext cx="4443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23764575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118</TotalTime>
  <Words>329</Words>
  <Application>Microsoft Office PowerPoint</Application>
  <PresentationFormat>Custom</PresentationFormat>
  <Paragraphs>54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Arial</vt:lpstr>
      <vt:lpstr>Bahnschrift</vt:lpstr>
      <vt:lpstr>Bahnschrift Light</vt:lpstr>
      <vt:lpstr>Calibri</vt:lpstr>
      <vt:lpstr>Century Gothic</vt:lpstr>
      <vt:lpstr>Verdana</vt:lpstr>
      <vt:lpstr>Office Theme</vt:lpstr>
      <vt:lpstr>PowerPoint Presentation</vt:lpstr>
      <vt:lpstr>AGENDA</vt:lpstr>
      <vt:lpstr>LESSONS LEARNED OVERVIEW</vt:lpstr>
      <vt:lpstr>LESSONS LEARNED EXAMPLE (2)</vt:lpstr>
      <vt:lpstr>TIMING AND APPROACH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02 PPT</dc:title>
  <dc:creator>4FOLD STUDIO</dc:creator>
  <cp:lastModifiedBy>Joseph Aberger</cp:lastModifiedBy>
  <cp:revision>11</cp:revision>
  <dcterms:created xsi:type="dcterms:W3CDTF">2023-05-26T15:08:49Z</dcterms:created>
  <dcterms:modified xsi:type="dcterms:W3CDTF">2026-08-02T14:31:47Z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2023-05-26T00:00:00Z</vt:filetime>
  </property>
  <property fmtid="{D5CDD505-2E9C-101B-9397-08002B2CF9AE}" pid="3" name="Creator">
    <vt:lpwstr>Adobe Illustrator 26.0 (Windows)</vt:lpwstr>
  </property>
  <property fmtid="{D5CDD505-2E9C-101B-9397-08002B2CF9AE}" pid="4" name="LastSaved">
    <vt:filetime>2023-05-26T00:00:00Z</vt:filetime>
  </property>
</Properties>
</file>